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media/image18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6858000" cy="9144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164" autoAdjust="0"/>
  </p:normalViewPr>
  <p:slideViewPr>
    <p:cSldViewPr snapToGrid="0" snapToObjects="1">
      <p:cViewPr>
        <p:scale>
          <a:sx n="184" d="100"/>
          <a:sy n="184" d="100"/>
        </p:scale>
        <p:origin x="54" y="-72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700" cy="463408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700" cy="463408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>
              <a:defRPr sz="1200"/>
            </a:lvl1pPr>
          </a:lstStyle>
          <a:p>
            <a:fld id="{827327B2-8464-4DCF-A8EF-1A206D14C14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0" rIns="92480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80" tIns="46240" rIns="92480" bIns="462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1"/>
            <a:ext cx="3011700" cy="463407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1"/>
            <a:ext cx="3011700" cy="463407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>
              <a:defRPr sz="1200"/>
            </a:lvl1pPr>
          </a:lstStyle>
          <a:p>
            <a:fld id="{7FC21D09-C6A1-40F9-887D-2F49A891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1D09-C6A1-40F9-887D-2F49A8918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g"/><Relationship Id="rId3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3.gif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jpeg"/><Relationship Id="rId27" Type="http://schemas.openxmlformats.org/officeDocument/2006/relationships/image" Target="../media/image25.jp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27074"/>
              </p:ext>
            </p:extLst>
          </p:nvPr>
        </p:nvGraphicFramePr>
        <p:xfrm>
          <a:off x="186558" y="1826008"/>
          <a:ext cx="6535205" cy="68002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2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7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effectLst/>
                        </a:rPr>
                        <a:t>Monday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smtClean="0">
                          <a:effectLst/>
                        </a:rPr>
                        <a:t>Thursday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Friday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158"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Pineapple Orange Smoothie</a:t>
                      </a:r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Honey Graham Crackers</a:t>
                      </a: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Ham, Egg, and Cheese Bagel Sandwich </a:t>
                      </a: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Bagel with Cream Cheese, </a:t>
                      </a:r>
                      <a:r>
                        <a:rPr lang="en-US" sz="75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Sunbutter</a:t>
                      </a: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 Grape Jelly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Whole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grain Double Chocolate Chip Muffin</a:t>
                      </a:r>
                    </a:p>
                    <a:p>
                      <a:pPr algn="ctr" fontAlgn="t"/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113"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  <a:p>
                      <a:pPr algn="r" fontAlgn="t"/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  <a:p>
                      <a:pPr algn="ctr" fontAlgn="t"/>
                      <a:r>
                        <a:rPr lang="en-US" sz="7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Scrambled Egg Pizza</a:t>
                      </a:r>
                    </a:p>
                    <a:p>
                      <a:pPr algn="ctr" fontAlgn="t"/>
                      <a:endParaRPr lang="en-US" sz="75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algn="ctr" fontAlgn="t">
                        <a:defRPr/>
                      </a:pPr>
                      <a:r>
                        <a:rPr lang="en-US" sz="7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 </a:t>
                      </a:r>
                    </a:p>
                    <a:p>
                      <a:pPr algn="ctr" fontAlgn="t"/>
                      <a:r>
                        <a:rPr lang="en-US" sz="7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  <a:p>
                      <a:pPr algn="ctr" fontAlgn="t"/>
                      <a:r>
                        <a:rPr lang="en-US" sz="75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Strawberry</a:t>
                      </a:r>
                      <a:r>
                        <a:rPr lang="en-US" sz="7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Banana Smoothie </a:t>
                      </a:r>
                    </a:p>
                    <a:p>
                      <a:pPr algn="ctr" fontAlgn="t"/>
                      <a:r>
                        <a:rPr lang="en-US" sz="75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Honey Graham Crackers</a:t>
                      </a: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Apple Cinnamon Yogurt Parfait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With Homemade Granola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Scrambled</a:t>
                      </a: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Eggs with Cheese 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Whole Wheat Toast</a:t>
                      </a:r>
                    </a:p>
                    <a:p>
                      <a:pPr algn="ctr" fontAlgn="t"/>
                      <a:endParaRPr lang="en-US" sz="75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992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Two Whole Grain Waffles 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Two Pork Sausage Links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Whole Grain Blueberry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Muffin </a:t>
                      </a:r>
                      <a:endParaRPr lang="en-US" sz="750" u="none" strike="noStrike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Pink Lemonade Smoothie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Honey Graham Crackers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  <a:p>
                      <a:pPr algn="ctr" fontAlgn="t"/>
                      <a:r>
                        <a:rPr lang="en-US" sz="7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Two</a:t>
                      </a:r>
                      <a:r>
                        <a:rPr lang="en-US" sz="7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Warm Pancakes </a:t>
                      </a:r>
                    </a:p>
                    <a:p>
                      <a:pPr algn="ctr" fontAlgn="t"/>
                      <a:r>
                        <a:rPr lang="en-US" sz="7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With Crispy Bacon</a:t>
                      </a:r>
                      <a:endParaRPr lang="en-US" sz="750" b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Sausage, Egg, and Cheese Biscuit Sandwich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113"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Colby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Jack </a:t>
                      </a:r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Cheese Omelet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Whole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Wheat</a:t>
                      </a:r>
                      <a:r>
                        <a:rPr lang="en-US" sz="7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Toast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  <a:p>
                      <a:pPr algn="ct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Blueberry/Strawberry</a:t>
                      </a: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French Toast Parfait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Three French Toast Sticks 2</a:t>
                      </a: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Slices Crispy Bacon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  <a:p>
                      <a:pPr algn="ctr" fontAlgn="t"/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Banana Split Smoothie 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Honey Graham Crackers</a:t>
                      </a: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 </a:t>
                      </a:r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Apple Cinnamon Oatmeal</a:t>
                      </a:r>
                    </a:p>
                    <a:p>
                      <a:pPr algn="ct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b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Seasonal Fruit</a:t>
                      </a:r>
                      <a:endParaRPr lang="en-US" sz="750" b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081">
                <a:tc>
                  <a:txBody>
                    <a:bodyPr/>
                    <a:lstStyle/>
                    <a:p>
                      <a:pPr algn="r" fontAlgn="t"/>
                      <a:r>
                        <a:rPr lang="en-US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Bacon, Egg, and Cheese Bagel Sandwich </a:t>
                      </a:r>
                    </a:p>
                    <a:p>
                      <a:pPr algn="ctr" fontAlgn="t"/>
                      <a:endParaRPr lang="en-US" sz="75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Fruit Juice</a:t>
                      </a: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  <a:r>
                        <a:rPr lang="en-US" sz="75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7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Local </a:t>
                      </a:r>
                      <a:r>
                        <a:rPr lang="en-US" sz="750" u="none" strike="noStrike" baseline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Seasonal </a:t>
                      </a:r>
                      <a:r>
                        <a:rPr lang="en-US" sz="750" u="none" strike="noStrike" baseline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Fruit</a:t>
                      </a:r>
                      <a:endParaRPr lang="en-US" sz="750" u="none" strike="noStrike" baseline="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750" b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75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750" u="none" strike="noStrike" baseline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793" marR="8793" marT="8793" marB="0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38">
                <a:tc gridSpan="5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Assorted Low Sugar Cereal 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w/ String Cheese or Yogurt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Assorted Low Sugar Cereal 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w/ String Cheese or Yogurt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Assorted Low Sugar Cereal 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w/ String Cheese or Yogurt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Assorted Low Sugar Cereal 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w/ String Cheese or Yogurt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Assorted Low Sugar Cereal 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w/ String Cheese or Yogurt</a:t>
                      </a:r>
                    </a:p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57185" y="8527182"/>
            <a:ext cx="3378228" cy="5849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en-US" sz="1000" b="1" i="0" u="none" strike="noStrike" baseline="0" dirty="0">
                <a:solidFill>
                  <a:srgbClr val="0070C0"/>
                </a:solidFill>
                <a:latin typeface="Century Gothic" panose="020B0502020202020204" pitchFamily="34" charset="0"/>
              </a:rPr>
              <a:t>BREAKFAST:  A full student breakfast includes a choice of entree supplying grain and/or protein, two (2) fruit side dishes and choice of milk.  </a:t>
            </a:r>
            <a:r>
              <a:rPr lang="en-US" sz="1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Milk choices include 1% </a:t>
            </a:r>
            <a:r>
              <a:rPr lang="en-US" sz="1000" b="1" dirty="0" smtClean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white, skim strawberry and </a:t>
            </a:r>
            <a:r>
              <a:rPr lang="en-US" sz="1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skim chocolate.</a:t>
            </a:r>
            <a:endParaRPr lang="en-US" sz="1000" b="1" i="0" u="none" strike="noStrike" baseline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0985" y="1838366"/>
            <a:ext cx="1250500" cy="6666399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41937" y="1842306"/>
            <a:ext cx="1295589" cy="6643581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44767" y="1842306"/>
            <a:ext cx="1319418" cy="6643581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64185" y="1843926"/>
            <a:ext cx="1330457" cy="6646065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403653" y="1843926"/>
            <a:ext cx="1312580" cy="6641961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05608" y="8498034"/>
            <a:ext cx="1298541" cy="449828"/>
          </a:xfrm>
          <a:prstGeom prst="roundRect">
            <a:avLst/>
          </a:prstGeom>
          <a:solidFill>
            <a:schemeClr val="bg1"/>
          </a:solidFill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24" y="8498034"/>
            <a:ext cx="211343" cy="209251"/>
          </a:xfrm>
          <a:prstGeom prst="rect">
            <a:avLst/>
          </a:prstGeom>
        </p:spPr>
      </p:pic>
      <p:sp>
        <p:nvSpPr>
          <p:cNvPr id="22" name="TextBox 30"/>
          <p:cNvSpPr txBox="1"/>
          <p:nvPr/>
        </p:nvSpPr>
        <p:spPr>
          <a:xfrm>
            <a:off x="6037893" y="8627557"/>
            <a:ext cx="72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Locally Grown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662614" y="8486008"/>
            <a:ext cx="155166" cy="267230"/>
          </a:xfrm>
          <a:prstGeom prst="rect">
            <a:avLst/>
          </a:prstGeom>
        </p:spPr>
      </p:pic>
      <p:sp>
        <p:nvSpPr>
          <p:cNvPr id="24" name="TextBox 32"/>
          <p:cNvSpPr txBox="1"/>
          <p:nvPr/>
        </p:nvSpPr>
        <p:spPr>
          <a:xfrm>
            <a:off x="5319653" y="8721959"/>
            <a:ext cx="894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Vegetarian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Picture 38" descr="C:\Users\tgunn\AppData\Local\Microsoft\Windows\Temporary Internet Files\Content.Outlook\N6SNEVGP\aces logo transparent (00000002)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28" y="1194919"/>
            <a:ext cx="1114425" cy="6490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71749" y="8042860"/>
            <a:ext cx="3315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. 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3701627" y="8924897"/>
            <a:ext cx="31277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Century Gothic"/>
                <a:cs typeface="Century Gothic"/>
              </a:rPr>
              <a:t>USDA is an equal opportunity employer and provider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504968" y="1949969"/>
            <a:ext cx="577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 </a:t>
            </a:r>
            <a:endParaRPr lang="en-US" sz="1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652" y="8495862"/>
            <a:ext cx="1426530" cy="228588"/>
          </a:xfrm>
          <a:prstGeom prst="rect">
            <a:avLst/>
          </a:prstGeom>
        </p:spPr>
      </p:pic>
      <p:pic>
        <p:nvPicPr>
          <p:cNvPr id="30" name="Picture 2" descr="Image result for chartwells k-12 scrambled egg piz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2" y="3446774"/>
            <a:ext cx="403433" cy="3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french toast sticks and sausage li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french toast sticks and sausage lin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13" y="5958583"/>
            <a:ext cx="314962" cy="2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3" y="1159891"/>
            <a:ext cx="1026095" cy="6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Image result for chartwells k-12 BACON EGG AND CHEESE BAGEL SANDWI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7209788"/>
            <a:ext cx="315402" cy="2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-12 whole grain bagel cream chee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68" y="2403447"/>
            <a:ext cx="3333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9587" y="2426366"/>
            <a:ext cx="128027" cy="16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1" y="4727293"/>
            <a:ext cx="385683" cy="2617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0" y="4734741"/>
            <a:ext cx="348083" cy="248431"/>
          </a:xfrm>
          <a:prstGeom prst="rect">
            <a:avLst/>
          </a:prstGeom>
        </p:spPr>
      </p:pic>
      <p:sp>
        <p:nvSpPr>
          <p:cNvPr id="31" name="AutoShape 4" descr="Image result for personal development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8" descr="Image result for personal development d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0" descr="Image result for personal development d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12" descr="Image result for personal development da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AutoShape 14" descr="Image result for personal development da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16" descr="Image result for personal development day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0876" y="5578878"/>
            <a:ext cx="128027" cy="16460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33" y="3636574"/>
            <a:ext cx="202517" cy="210120"/>
          </a:xfrm>
          <a:prstGeom prst="rect">
            <a:avLst/>
          </a:prstGeom>
        </p:spPr>
      </p:pic>
      <p:sp>
        <p:nvSpPr>
          <p:cNvPr id="16" name="AutoShape 2" descr="Image result for presidents day 2020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Image result for presidents day 2020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" name="Picture 4" descr="Image result for ba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86" y="5955398"/>
            <a:ext cx="270441" cy="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trawberry banana smoothi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20" y="3641552"/>
            <a:ext cx="276507" cy="2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36" y="3648404"/>
            <a:ext cx="227249" cy="18646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CFA3E1A-E58B-1C4B-B85B-5639812226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1"/>
            <a:ext cx="6858000" cy="884713"/>
          </a:xfrm>
          <a:prstGeom prst="rect">
            <a:avLst/>
          </a:prstGeom>
        </p:spPr>
      </p:pic>
      <p:sp>
        <p:nvSpPr>
          <p:cNvPr id="88" name="object 5">
            <a:extLst>
              <a:ext uri="{FF2B5EF4-FFF2-40B4-BE49-F238E27FC236}">
                <a16:creationId xmlns:a16="http://schemas.microsoft.com/office/drawing/2014/main" id="{BFC72024-6476-8A4A-98BE-8A7034FD72B1}"/>
              </a:ext>
            </a:extLst>
          </p:cNvPr>
          <p:cNvSpPr txBox="1"/>
          <p:nvPr/>
        </p:nvSpPr>
        <p:spPr>
          <a:xfrm>
            <a:off x="-1" y="730165"/>
            <a:ext cx="6858001" cy="371255"/>
          </a:xfrm>
          <a:prstGeom prst="rect">
            <a:avLst/>
          </a:prstGeom>
          <a:solidFill>
            <a:srgbClr val="3DBDA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62865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lang="en-US" sz="2000" spc="-15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Mill October </a:t>
            </a:r>
            <a:r>
              <a:rPr sz="2000" spc="-15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Breakfast</a:t>
            </a:r>
            <a:r>
              <a:rPr lang="en-US" sz="2000" spc="-15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Menu</a:t>
            </a:r>
            <a:endParaRPr sz="2000" dirty="0">
              <a:latin typeface="Arial Rounded MT Bold"/>
              <a:cs typeface="Arial Rounded MT Bold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37091" y="1169887"/>
            <a:ext cx="1476224" cy="3371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Staff Price $4.35</a:t>
            </a:r>
            <a:endParaRPr lang="en-US" sz="12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AutoShape 2" descr="Happy Indigenous People's Day! :: CiAM.edu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796" y="2444096"/>
            <a:ext cx="128027" cy="16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" y="5996954"/>
            <a:ext cx="327047" cy="280305"/>
          </a:xfrm>
          <a:prstGeom prst="rect">
            <a:avLst/>
          </a:prstGeom>
        </p:spPr>
      </p:pic>
      <p:pic>
        <p:nvPicPr>
          <p:cNvPr id="25" name="Picture 8" descr="What Kind Of Toast Are You?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" y="5998501"/>
            <a:ext cx="416576" cy="2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273" y="6043066"/>
            <a:ext cx="128027" cy="16460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3665376" y="8591460"/>
            <a:ext cx="15957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accent5"/>
                </a:solidFill>
              </a:rPr>
              <a:t>Visit:</a:t>
            </a:r>
          </a:p>
          <a:p>
            <a:pPr algn="ctr"/>
            <a:r>
              <a:rPr lang="en-US" sz="800" b="1" dirty="0"/>
              <a:t>Visit aces.nutrislice.com to see your menu!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pic>
        <p:nvPicPr>
          <p:cNvPr id="93" name="Picture 6" descr="Image result for Blueberry banana french toast yogurt parfait chartwell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43" y="5920634"/>
            <a:ext cx="363524" cy="2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9872" y="5955703"/>
            <a:ext cx="128027" cy="16460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3" y="2447263"/>
            <a:ext cx="328541" cy="206791"/>
          </a:xfrm>
          <a:prstGeom prst="rect">
            <a:avLst/>
          </a:prstGeom>
        </p:spPr>
      </p:pic>
      <p:pic>
        <p:nvPicPr>
          <p:cNvPr id="76" name="Picture 8" descr="What Kind Of Toast Are You?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1" y="3644563"/>
            <a:ext cx="314503" cy="2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4609" y="3650269"/>
            <a:ext cx="128027" cy="164606"/>
          </a:xfrm>
          <a:prstGeom prst="rect">
            <a:avLst/>
          </a:prstGeom>
        </p:spPr>
      </p:pic>
      <p:pic>
        <p:nvPicPr>
          <p:cNvPr id="82" name="Picture 16" descr="Related imag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16" y="5958546"/>
            <a:ext cx="280182" cy="2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98" y="5979259"/>
            <a:ext cx="227249" cy="21588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1708" y="6016334"/>
            <a:ext cx="128027" cy="164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08" y="2423338"/>
            <a:ext cx="387201" cy="257489"/>
          </a:xfrm>
          <a:prstGeom prst="rect">
            <a:avLst/>
          </a:prstGeom>
        </p:spPr>
      </p:pic>
      <p:pic>
        <p:nvPicPr>
          <p:cNvPr id="1028" name="Picture 4" descr="Old-Fashioned Pink Lemonade Smoothie | General Mills Convenience and  Foodservic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97" y="4711790"/>
            <a:ext cx="336156" cy="2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4711790"/>
            <a:ext cx="227249" cy="2158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0746" y="4730713"/>
            <a:ext cx="128027" cy="16460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9747" y="3614862"/>
            <a:ext cx="128027" cy="16460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35" y="4722999"/>
            <a:ext cx="283537" cy="255868"/>
          </a:xfrm>
          <a:prstGeom prst="rect">
            <a:avLst/>
          </a:prstGeom>
        </p:spPr>
      </p:pic>
      <p:pic>
        <p:nvPicPr>
          <p:cNvPr id="110" name="Picture 4" descr="Image result for ba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15" y="4722668"/>
            <a:ext cx="248570" cy="2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0" y="2433619"/>
            <a:ext cx="195824" cy="21588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115" y="4515290"/>
            <a:ext cx="128027" cy="164606"/>
          </a:xfrm>
          <a:prstGeom prst="rect">
            <a:avLst/>
          </a:prstGeom>
        </p:spPr>
      </p:pic>
      <p:pic>
        <p:nvPicPr>
          <p:cNvPr id="11" name="Picture 2" descr="Apple Cinnamon Slow Cooker Oatmeal Recip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33" y="5836534"/>
            <a:ext cx="327520" cy="3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9719" y="5943118"/>
            <a:ext cx="128027" cy="16460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5261" y="4737430"/>
            <a:ext cx="128027" cy="164606"/>
          </a:xfrm>
          <a:prstGeom prst="rect">
            <a:avLst/>
          </a:prstGeom>
        </p:spPr>
      </p:pic>
      <p:pic>
        <p:nvPicPr>
          <p:cNvPr id="101" name="Picture 2" descr="Image result for K-12 turkey sausage egg and cheese on biscuit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67" y="4722999"/>
            <a:ext cx="444403" cy="2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4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6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8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0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2" descr="Otis Spunkmeyer Whole Grain Double Chocolate Chip Muffin, 4 Ounce -- 48 per  case., 48-4 OUNCE - Mariano's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" name="Picture 95" descr="Otis Spunkmeyer Individually Wrapped Double Chocolate Chip Muffin, 2 Ounce  - 72 per case. - Walmart.com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12" y="2328744"/>
            <a:ext cx="408798" cy="35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OTIS SPUNKMEYER WHOLE GRAIN WILD INDIVIDUALLY WRAPPED BLUEBERRY MUFFIN, 2  OUNCE -- 72 PER CASE. - GTIN/EAN/UPC 13087101430 - Product Details - Cosmo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90" y="4657872"/>
            <a:ext cx="377762" cy="3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4488" y="2412470"/>
            <a:ext cx="128027" cy="16460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7558" y="3648404"/>
            <a:ext cx="128027" cy="164606"/>
          </a:xfrm>
          <a:prstGeom prst="rect">
            <a:avLst/>
          </a:prstGeom>
        </p:spPr>
      </p:pic>
      <p:pic>
        <p:nvPicPr>
          <p:cNvPr id="105" name="Picture 2" descr="Yom Kippur's eternal message reminds us how fragile we are | Valley Life |  argusobserver.com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33" y="2122660"/>
            <a:ext cx="1173184" cy="10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ndigenous Peoples' Day / Columbus Day Songs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6" y="3431222"/>
            <a:ext cx="1124649" cy="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83" y="3620714"/>
            <a:ext cx="421904" cy="2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13229</TotalTime>
  <Words>498</Words>
  <Application>Microsoft Office PowerPoint</Application>
  <PresentationFormat>On-screen Show (4:3)</PresentationFormat>
  <Paragraphs>192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Arial Rounded MT Bold</vt:lpstr>
      <vt:lpstr>Calibri</vt:lpstr>
      <vt:lpstr>Century Gothic</vt:lpstr>
      <vt:lpstr>Verdana</vt:lpstr>
      <vt:lpstr>Office Theme</vt:lpstr>
      <vt:lpstr>PowerPoint Presentation</vt:lpstr>
    </vt:vector>
  </TitlesOfParts>
  <Company>Hare Strigenz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hsdesignlab</dc:creator>
  <cp:lastModifiedBy>Rodriguez, Thamar</cp:lastModifiedBy>
  <cp:revision>373</cp:revision>
  <cp:lastPrinted>2022-09-12T17:43:35Z</cp:lastPrinted>
  <dcterms:created xsi:type="dcterms:W3CDTF">2014-08-15T13:54:34Z</dcterms:created>
  <dcterms:modified xsi:type="dcterms:W3CDTF">2022-09-13T16:46:47Z</dcterms:modified>
</cp:coreProperties>
</file>