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313863"/>
  <p:embeddedFontLst>
    <p:embeddedFont>
      <p:font typeface="Calibri" panose="020F0502020204030204" pitchFamily="34" charset="0"/>
      <p:regular r:id="rId26"/>
      <p:bold r:id="rId27"/>
      <p:italic r:id="rId28"/>
      <p:boldItalic r:id="rId29"/>
    </p:embeddedFont>
    <p:embeddedFont>
      <p:font typeface="Corsiv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EC6C46-850E-4D38-925E-FE0C5CDADAEB}" type="datetimeFigureOut">
              <a:rPr lang="en-US" smtClean="0"/>
              <a:t>8/30/2021</a:t>
            </a:fld>
            <a:endParaRPr lang="en-US"/>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1DF0DB91-765E-444A-A457-12D4D058C923}" type="slidenum">
              <a:rPr lang="en-US" smtClean="0"/>
              <a:t>‹#›</a:t>
            </a:fld>
            <a:endParaRPr lang="en-US"/>
          </a:p>
        </p:txBody>
      </p:sp>
    </p:spTree>
    <p:extLst>
      <p:ext uri="{BB962C8B-B14F-4D97-AF65-F5344CB8AC3E}">
        <p14:creationId xmlns:p14="http://schemas.microsoft.com/office/powerpoint/2010/main" val="181029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c759c92cf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c759c92cf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9da9fddc4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9da9fddc4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75fdf31d0_0_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75fdf31d0_0_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a1ce11f78_0_3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a1ce11f78_0_3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a1ce11f78_0_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a1ce11f78_0_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a1ce11f78_0_4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a1ce11f78_0_4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a1ce11f78_0_4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a1ce11f78_0_4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b6b97db59_0_2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b6b97db59_0_2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a1ce11f78_0_3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a1ce11f78_0_3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a1ce11f78_0_7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a1ce11f78_0_7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b6b97db59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b6b97db59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b6b97db59_0_1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b6b97db59_0_1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b6b97db59_0_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b6b97db59_0_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b6b97db59_0_2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b6b97db59_0_2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a1ce11f78_0_6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a1ce11f78_0_6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a1ce11f78_0_1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a1ce11f78_0_1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da9fe06f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da9fe06f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1ce11f78_0_1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1ce11f78_0_1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a1ce11f78_0_2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a1ce11f78_0_2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a1ce11f78_0_5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a1ce11f78_0_5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c759c92cf_0_1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c759c92cf_0_1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aces.org/chase"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84983" y="1437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800">
                <a:latin typeface="Corsiva"/>
                <a:ea typeface="Corsiva"/>
                <a:cs typeface="Corsiva"/>
                <a:sym typeface="Corsiva"/>
              </a:rPr>
              <a:t>ACES at Chase </a:t>
            </a:r>
            <a:endParaRPr sz="5800">
              <a:latin typeface="Corsiva"/>
              <a:ea typeface="Corsiva"/>
              <a:cs typeface="Corsiva"/>
              <a:sym typeface="Corsiva"/>
            </a:endParaRPr>
          </a:p>
          <a:p>
            <a:pPr marL="0" lvl="0" indent="0" algn="ctr" rtl="0">
              <a:spcBef>
                <a:spcPts val="0"/>
              </a:spcBef>
              <a:spcAft>
                <a:spcPts val="0"/>
              </a:spcAft>
              <a:buNone/>
            </a:pPr>
            <a:r>
              <a:rPr lang="en" sz="5800">
                <a:latin typeface="Corsiva"/>
                <a:ea typeface="Corsiva"/>
                <a:cs typeface="Corsiva"/>
                <a:sym typeface="Corsiva"/>
              </a:rPr>
              <a:t>Orientation  </a:t>
            </a:r>
            <a:endParaRPr sz="5900">
              <a:latin typeface="Corsiva"/>
              <a:ea typeface="Corsiva"/>
              <a:cs typeface="Corsiva"/>
              <a:sym typeface="Corsiva"/>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6684000" y="2069850"/>
            <a:ext cx="2286000" cy="2947125"/>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069850"/>
            <a:ext cx="2286000" cy="2947125"/>
          </a:xfrm>
          <a:prstGeom prst="rect">
            <a:avLst/>
          </a:prstGeom>
          <a:noFill/>
          <a:ln>
            <a:noFill/>
          </a:ln>
        </p:spPr>
      </p:pic>
      <p:pic>
        <p:nvPicPr>
          <p:cNvPr id="58" name="Google Shape;58;p13"/>
          <p:cNvPicPr preferRelativeResize="0"/>
          <p:nvPr/>
        </p:nvPicPr>
        <p:blipFill>
          <a:blip r:embed="rId5">
            <a:alphaModFix/>
          </a:blip>
          <a:stretch>
            <a:fillRect/>
          </a:stretch>
        </p:blipFill>
        <p:spPr>
          <a:xfrm>
            <a:off x="2676100" y="2043975"/>
            <a:ext cx="3929494" cy="2947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Cell Phones and Usage at School</a:t>
            </a:r>
            <a:endParaRPr b="1" u="sng"/>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Many students have cell phones and need them when away from home and traveling on the bus, etc.</a:t>
            </a:r>
            <a:endParaRPr/>
          </a:p>
          <a:p>
            <a:pPr marL="0" lvl="0" indent="0" algn="l" rtl="0">
              <a:spcBef>
                <a:spcPts val="1200"/>
              </a:spcBef>
              <a:spcAft>
                <a:spcPts val="0"/>
              </a:spcAft>
              <a:buNone/>
            </a:pPr>
            <a:r>
              <a:rPr lang="en"/>
              <a:t>During school hours, cell phones need to be </a:t>
            </a:r>
            <a:r>
              <a:rPr lang="en" b="1" i="1" u="sng"/>
              <a:t>off and away</a:t>
            </a:r>
            <a:r>
              <a:rPr lang="en"/>
              <a:t> so they are not disruptive or used inappropriately.   This rule will be strictly enforced.  </a:t>
            </a:r>
            <a:endParaRPr/>
          </a:p>
          <a:p>
            <a:pPr marL="0" lvl="0" indent="0" algn="l" rtl="0">
              <a:spcBef>
                <a:spcPts val="1200"/>
              </a:spcBef>
              <a:spcAft>
                <a:spcPts val="1200"/>
              </a:spcAft>
              <a:buNone/>
            </a:pPr>
            <a:r>
              <a:rPr lang="en"/>
              <a:t>Students may keep their phones with them because lockers are not lockable.  </a:t>
            </a:r>
            <a:endParaRPr/>
          </a:p>
        </p:txBody>
      </p:sp>
      <p:pic>
        <p:nvPicPr>
          <p:cNvPr id="128" name="Google Shape;128;p22"/>
          <p:cNvPicPr preferRelativeResize="0"/>
          <p:nvPr/>
        </p:nvPicPr>
        <p:blipFill>
          <a:blip r:embed="rId3">
            <a:alphaModFix/>
          </a:blip>
          <a:stretch>
            <a:fillRect/>
          </a:stretch>
        </p:blipFill>
        <p:spPr>
          <a:xfrm>
            <a:off x="6692125" y="3406725"/>
            <a:ext cx="1143875" cy="1527125"/>
          </a:xfrm>
          <a:prstGeom prst="rect">
            <a:avLst/>
          </a:prstGeom>
          <a:noFill/>
          <a:ln>
            <a:noFill/>
          </a:ln>
        </p:spPr>
      </p:pic>
      <p:pic>
        <p:nvPicPr>
          <p:cNvPr id="129" name="Google Shape;129;p22"/>
          <p:cNvPicPr preferRelativeResize="0"/>
          <p:nvPr/>
        </p:nvPicPr>
        <p:blipFill>
          <a:blip r:embed="rId4">
            <a:alphaModFix/>
          </a:blip>
          <a:stretch>
            <a:fillRect/>
          </a:stretch>
        </p:blipFill>
        <p:spPr>
          <a:xfrm>
            <a:off x="2668925" y="3007725"/>
            <a:ext cx="3159124" cy="2325126"/>
          </a:xfrm>
          <a:prstGeom prst="rect">
            <a:avLst/>
          </a:prstGeom>
          <a:noFill/>
          <a:ln>
            <a:noFill/>
          </a:ln>
        </p:spPr>
      </p:pic>
      <p:pic>
        <p:nvPicPr>
          <p:cNvPr id="130" name="Google Shape;130;p22"/>
          <p:cNvPicPr preferRelativeResize="0"/>
          <p:nvPr/>
        </p:nvPicPr>
        <p:blipFill>
          <a:blip r:embed="rId3">
            <a:alphaModFix/>
          </a:blip>
          <a:stretch>
            <a:fillRect/>
          </a:stretch>
        </p:blipFill>
        <p:spPr>
          <a:xfrm>
            <a:off x="6844525" y="3559125"/>
            <a:ext cx="1143875" cy="1527125"/>
          </a:xfrm>
          <a:prstGeom prst="rect">
            <a:avLst/>
          </a:prstGeom>
          <a:noFill/>
          <a:ln>
            <a:noFill/>
          </a:ln>
        </p:spPr>
      </p:pic>
      <p:pic>
        <p:nvPicPr>
          <p:cNvPr id="131" name="Google Shape;131;p22"/>
          <p:cNvPicPr preferRelativeResize="0"/>
          <p:nvPr/>
        </p:nvPicPr>
        <p:blipFill>
          <a:blip r:embed="rId3">
            <a:alphaModFix/>
          </a:blip>
          <a:stretch>
            <a:fillRect/>
          </a:stretch>
        </p:blipFill>
        <p:spPr>
          <a:xfrm>
            <a:off x="660975" y="3559125"/>
            <a:ext cx="1143875" cy="152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Medical Information Requirements</a:t>
            </a:r>
            <a:endParaRPr b="1" u="sng"/>
          </a:p>
        </p:txBody>
      </p:sp>
      <p:sp>
        <p:nvSpPr>
          <p:cNvPr id="137" name="Google Shape;137;p23"/>
          <p:cNvSpPr txBox="1">
            <a:spLocks noGrp="1"/>
          </p:cNvSpPr>
          <p:nvPr>
            <p:ph type="body" idx="1"/>
          </p:nvPr>
        </p:nvSpPr>
        <p:spPr>
          <a:xfrm>
            <a:off x="1520025" y="1017725"/>
            <a:ext cx="7435200" cy="39777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a:t>All new students need a physical on file at ACES at Chase.  We need to have medical information on all students in case there is an emergency and a nurse needs to refer to your child’s medical history.  </a:t>
            </a:r>
            <a:endParaRPr/>
          </a:p>
          <a:p>
            <a:pPr marL="457200" lvl="0" indent="-334327" algn="l" rtl="0">
              <a:spcBef>
                <a:spcPts val="0"/>
              </a:spcBef>
              <a:spcAft>
                <a:spcPts val="0"/>
              </a:spcAft>
              <a:buSzPct val="100000"/>
              <a:buChar char="●"/>
            </a:pPr>
            <a:r>
              <a:rPr lang="en"/>
              <a:t>ALL 7th graders </a:t>
            </a:r>
            <a:r>
              <a:rPr lang="en" b="1" u="sng"/>
              <a:t>must</a:t>
            </a:r>
            <a:r>
              <a:rPr lang="en"/>
              <a:t> have an up-to-date physical and immunization record on file at school or they cannot attend school (as per state law). </a:t>
            </a:r>
            <a:endParaRPr/>
          </a:p>
          <a:p>
            <a:pPr marL="457200" lvl="0" indent="-334327" algn="l" rtl="0">
              <a:spcBef>
                <a:spcPts val="0"/>
              </a:spcBef>
              <a:spcAft>
                <a:spcPts val="0"/>
              </a:spcAft>
              <a:buSzPct val="100000"/>
              <a:buChar char="●"/>
            </a:pPr>
            <a:r>
              <a:rPr lang="en"/>
              <a:t>Any medications taken at school need a medical authorization form signed. </a:t>
            </a:r>
            <a:endParaRPr/>
          </a:p>
          <a:p>
            <a:pPr marL="457200" lvl="0" indent="-334327" algn="l" rtl="0">
              <a:spcBef>
                <a:spcPts val="0"/>
              </a:spcBef>
              <a:spcAft>
                <a:spcPts val="0"/>
              </a:spcAft>
              <a:buSzPct val="100000"/>
              <a:buChar char="●"/>
            </a:pPr>
            <a:r>
              <a:rPr lang="en"/>
              <a:t>If your child has an allergy, a form and an emergency allergy treatment form must be completed and signed. </a:t>
            </a:r>
            <a:endParaRPr/>
          </a:p>
          <a:p>
            <a:pPr marL="457200" lvl="0" indent="-334327" algn="l" rtl="0">
              <a:spcBef>
                <a:spcPts val="0"/>
              </a:spcBef>
              <a:spcAft>
                <a:spcPts val="0"/>
              </a:spcAft>
              <a:buSzPct val="100000"/>
              <a:buChar char="●"/>
            </a:pPr>
            <a:r>
              <a:rPr lang="en"/>
              <a:t>If your child has asthma, an Asthma Action Plan must be on file at school with details for treatment.  </a:t>
            </a:r>
            <a:endParaRPr/>
          </a:p>
          <a:p>
            <a:pPr marL="0" lvl="0" indent="0" algn="l" rtl="0">
              <a:spcBef>
                <a:spcPts val="1200"/>
              </a:spcBef>
              <a:spcAft>
                <a:spcPts val="0"/>
              </a:spcAft>
              <a:buNone/>
            </a:pPr>
            <a:r>
              <a:rPr lang="en" b="1" u="sng"/>
              <a:t>FORMS DUE BY SEPT. 3RD - no later! (Or proof of a doctor’s appt.)</a:t>
            </a:r>
            <a:endParaRPr b="1" u="sng"/>
          </a:p>
          <a:p>
            <a:pPr marL="0" lvl="0" indent="0" algn="l" rtl="0">
              <a:spcBef>
                <a:spcPts val="1200"/>
              </a:spcBef>
              <a:spcAft>
                <a:spcPts val="1200"/>
              </a:spcAft>
              <a:buNone/>
            </a:pPr>
            <a:r>
              <a:rPr lang="en"/>
              <a:t>****See the school nurses today with any questions or if you need to drop off a form or medications. ****</a:t>
            </a:r>
            <a:endParaRPr/>
          </a:p>
        </p:txBody>
      </p:sp>
      <p:pic>
        <p:nvPicPr>
          <p:cNvPr id="138" name="Google Shape;138;p23"/>
          <p:cNvPicPr preferRelativeResize="0"/>
          <p:nvPr/>
        </p:nvPicPr>
        <p:blipFill>
          <a:blip r:embed="rId3">
            <a:alphaModFix/>
          </a:blip>
          <a:stretch>
            <a:fillRect/>
          </a:stretch>
        </p:blipFill>
        <p:spPr>
          <a:xfrm>
            <a:off x="148025" y="1199750"/>
            <a:ext cx="1372000" cy="1372000"/>
          </a:xfrm>
          <a:prstGeom prst="rect">
            <a:avLst/>
          </a:prstGeom>
          <a:noFill/>
          <a:ln>
            <a:noFill/>
          </a:ln>
        </p:spPr>
      </p:pic>
      <p:pic>
        <p:nvPicPr>
          <p:cNvPr id="139" name="Google Shape;139;p23"/>
          <p:cNvPicPr preferRelativeResize="0"/>
          <p:nvPr/>
        </p:nvPicPr>
        <p:blipFill>
          <a:blip r:embed="rId4">
            <a:alphaModFix/>
          </a:blip>
          <a:stretch>
            <a:fillRect/>
          </a:stretch>
        </p:blipFill>
        <p:spPr>
          <a:xfrm>
            <a:off x="309975" y="3038325"/>
            <a:ext cx="1061350" cy="121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One To One Laptop Programming </a:t>
            </a:r>
            <a:r>
              <a:rPr lang="en"/>
              <a:t> </a:t>
            </a:r>
            <a:endParaRPr/>
          </a:p>
        </p:txBody>
      </p:sp>
      <p:sp>
        <p:nvSpPr>
          <p:cNvPr id="145" name="Google Shape;145;p24"/>
          <p:cNvSpPr txBox="1">
            <a:spLocks noGrp="1"/>
          </p:cNvSpPr>
          <p:nvPr>
            <p:ph type="body" idx="1"/>
          </p:nvPr>
        </p:nvSpPr>
        <p:spPr>
          <a:xfrm>
            <a:off x="311700" y="1152475"/>
            <a:ext cx="6582000" cy="3837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b="1" i="1" u="sng"/>
          </a:p>
          <a:p>
            <a:pPr marL="0" lvl="0" indent="0" algn="l" rtl="0">
              <a:spcBef>
                <a:spcPts val="1200"/>
              </a:spcBef>
              <a:spcAft>
                <a:spcPts val="0"/>
              </a:spcAft>
              <a:buNone/>
            </a:pPr>
            <a:r>
              <a:rPr lang="en" b="1" i="1" u="sng"/>
              <a:t>ACES at Chase is a 121 Laptop Community!</a:t>
            </a:r>
            <a:r>
              <a:rPr lang="en"/>
              <a:t>  All students and staff members have laptops.  </a:t>
            </a:r>
            <a:endParaRPr/>
          </a:p>
          <a:p>
            <a:pPr marL="0" lvl="0" indent="0" algn="l" rtl="0">
              <a:spcBef>
                <a:spcPts val="1200"/>
              </a:spcBef>
              <a:spcAft>
                <a:spcPts val="0"/>
              </a:spcAft>
              <a:buNone/>
            </a:pPr>
            <a:r>
              <a:rPr lang="en"/>
              <a:t>EVERYONE must sign the </a:t>
            </a:r>
            <a:r>
              <a:rPr lang="en" b="1" i="1" u="sng"/>
              <a:t>ACES Responsible Use Code of Conduct.</a:t>
            </a:r>
            <a:r>
              <a:rPr lang="en"/>
              <a:t>   (The form was send home through ParentSquare.)    No student will receive a laptop unless this form is signed.   If you need help - please ask today!</a:t>
            </a:r>
            <a:endParaRPr/>
          </a:p>
          <a:p>
            <a:pPr marL="0" lvl="0" indent="0" algn="l" rtl="0">
              <a:spcBef>
                <a:spcPts val="1200"/>
              </a:spcBef>
              <a:spcAft>
                <a:spcPts val="0"/>
              </a:spcAft>
              <a:buNone/>
            </a:pPr>
            <a:r>
              <a:rPr lang="en"/>
              <a:t>Student Chromebooks will be rolled out early in September:</a:t>
            </a:r>
            <a:endParaRPr/>
          </a:p>
          <a:p>
            <a:pPr marL="457200" lvl="0" indent="-317182" algn="l" rtl="0">
              <a:spcBef>
                <a:spcPts val="1200"/>
              </a:spcBef>
              <a:spcAft>
                <a:spcPts val="0"/>
              </a:spcAft>
              <a:buSzPct val="100000"/>
              <a:buChar char="●"/>
            </a:pPr>
            <a:r>
              <a:rPr lang="en"/>
              <a:t>September 7th - All Laptops Rolled Out to as many grade levels as possible. </a:t>
            </a:r>
            <a:endParaRPr/>
          </a:p>
          <a:p>
            <a:pPr marL="457200" lvl="0" indent="-317182" algn="l" rtl="0">
              <a:spcBef>
                <a:spcPts val="0"/>
              </a:spcBef>
              <a:spcAft>
                <a:spcPts val="0"/>
              </a:spcAft>
              <a:buSzPct val="100000"/>
              <a:buChar char="●"/>
            </a:pPr>
            <a:r>
              <a:rPr lang="en"/>
              <a:t>September 8th - Completion of Rollout</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6" name="Google Shape;146;p24"/>
          <p:cNvPicPr preferRelativeResize="0"/>
          <p:nvPr/>
        </p:nvPicPr>
        <p:blipFill>
          <a:blip r:embed="rId3">
            <a:alphaModFix/>
          </a:blip>
          <a:stretch>
            <a:fillRect/>
          </a:stretch>
        </p:blipFill>
        <p:spPr>
          <a:xfrm>
            <a:off x="6821625" y="2856075"/>
            <a:ext cx="2133600"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Tardy to School??   Or Early Dismissal?</a:t>
            </a:r>
            <a:endParaRPr b="1" u="sng"/>
          </a:p>
        </p:txBody>
      </p:sp>
      <p:sp>
        <p:nvSpPr>
          <p:cNvPr id="152" name="Google Shape;152;p25"/>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u="sng"/>
              <a:t>Parent/Guardian </a:t>
            </a:r>
            <a:r>
              <a:rPr lang="en"/>
              <a:t> </a:t>
            </a:r>
            <a:endParaRPr/>
          </a:p>
          <a:p>
            <a:pPr marL="457200" lvl="0" indent="-342900" algn="l" rtl="0">
              <a:spcBef>
                <a:spcPts val="1200"/>
              </a:spcBef>
              <a:spcAft>
                <a:spcPts val="0"/>
              </a:spcAft>
              <a:buSzPts val="1800"/>
              <a:buChar char="●"/>
            </a:pPr>
            <a:r>
              <a:rPr lang="en"/>
              <a:t>Park in the main parking lot</a:t>
            </a:r>
            <a:endParaRPr/>
          </a:p>
          <a:p>
            <a:pPr marL="457200" lvl="0" indent="-342900" algn="l" rtl="0">
              <a:spcBef>
                <a:spcPts val="0"/>
              </a:spcBef>
              <a:spcAft>
                <a:spcPts val="0"/>
              </a:spcAft>
              <a:buSzPts val="1800"/>
              <a:buChar char="●"/>
            </a:pPr>
            <a:r>
              <a:rPr lang="en"/>
              <a:t>Walk to the Main Building </a:t>
            </a:r>
            <a:endParaRPr/>
          </a:p>
          <a:p>
            <a:pPr marL="457200" lvl="0" indent="-342900" algn="l" rtl="0">
              <a:spcBef>
                <a:spcPts val="0"/>
              </a:spcBef>
              <a:spcAft>
                <a:spcPts val="0"/>
              </a:spcAft>
              <a:buSzPts val="1800"/>
              <a:buChar char="●"/>
            </a:pPr>
            <a:r>
              <a:rPr lang="en"/>
              <a:t>Contact the school, DO NOT text your child! Phones need to be off and away.</a:t>
            </a:r>
            <a:endParaRPr/>
          </a:p>
          <a:p>
            <a:pPr marL="457200" lvl="0" indent="-342900" algn="l" rtl="0">
              <a:spcBef>
                <a:spcPts val="0"/>
              </a:spcBef>
              <a:spcAft>
                <a:spcPts val="0"/>
              </a:spcAft>
              <a:buSzPts val="1800"/>
              <a:buChar char="●"/>
            </a:pPr>
            <a:r>
              <a:rPr lang="en"/>
              <a:t>Speak to the secretary to either get a tardy pass for the student or have the student called to the Main Building for dismissal.</a:t>
            </a:r>
            <a:endParaRPr/>
          </a:p>
          <a:p>
            <a:pPr marL="457200" lvl="0" indent="-342900" algn="l" rtl="0">
              <a:spcBef>
                <a:spcPts val="0"/>
              </a:spcBef>
              <a:spcAft>
                <a:spcPts val="0"/>
              </a:spcAft>
              <a:buSzPts val="1800"/>
              <a:buChar char="●"/>
            </a:pPr>
            <a:r>
              <a:rPr lang="en"/>
              <a:t>IF YOU KNOW IN ADVANCE OF THE NEED FOR EARLY DISMISSAL, please call the main office and/or send a note with your child.  </a:t>
            </a:r>
            <a:endParaRPr/>
          </a:p>
          <a:p>
            <a:pPr marL="457200" lvl="0" indent="-342900" algn="l" rtl="0">
              <a:spcBef>
                <a:spcPts val="0"/>
              </a:spcBef>
              <a:spcAft>
                <a:spcPts val="0"/>
              </a:spcAft>
              <a:buSzPts val="1800"/>
              <a:buChar char="●"/>
            </a:pPr>
            <a:r>
              <a:rPr lang="en" b="1" i="1" u="sng"/>
              <a:t>No Early Dismissals past 2:40 PM</a:t>
            </a:r>
            <a:r>
              <a:rPr lang="en"/>
              <a:t>. </a:t>
            </a:r>
            <a:endParaRPr/>
          </a:p>
          <a:p>
            <a:pPr marL="457200" lvl="0" indent="0" algn="l" rtl="0">
              <a:spcBef>
                <a:spcPts val="1200"/>
              </a:spcBef>
              <a:spcAft>
                <a:spcPts val="1200"/>
              </a:spcAft>
              <a:buNone/>
            </a:pPr>
            <a:r>
              <a:rPr lang="en"/>
              <a:t> </a:t>
            </a:r>
            <a:endParaRPr/>
          </a:p>
        </p:txBody>
      </p:sp>
      <p:pic>
        <p:nvPicPr>
          <p:cNvPr id="153" name="Google Shape;153;p25"/>
          <p:cNvPicPr preferRelativeResize="0"/>
          <p:nvPr/>
        </p:nvPicPr>
        <p:blipFill>
          <a:blip r:embed="rId3">
            <a:alphaModFix/>
          </a:blip>
          <a:stretch>
            <a:fillRect/>
          </a:stretch>
        </p:blipFill>
        <p:spPr>
          <a:xfrm>
            <a:off x="6960400" y="0"/>
            <a:ext cx="1739825" cy="2006300"/>
          </a:xfrm>
          <a:prstGeom prst="rect">
            <a:avLst/>
          </a:prstGeom>
          <a:noFill/>
          <a:ln>
            <a:noFill/>
          </a:ln>
        </p:spPr>
      </p:pic>
      <p:pic>
        <p:nvPicPr>
          <p:cNvPr id="154" name="Google Shape;154;p25"/>
          <p:cNvPicPr preferRelativeResize="0"/>
          <p:nvPr/>
        </p:nvPicPr>
        <p:blipFill>
          <a:blip r:embed="rId4">
            <a:alphaModFix/>
          </a:blip>
          <a:stretch>
            <a:fillRect/>
          </a:stretch>
        </p:blipFill>
        <p:spPr>
          <a:xfrm>
            <a:off x="4961300" y="3552813"/>
            <a:ext cx="2867025" cy="1590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Parent/Guardian Drop-off and Pick-up Location</a:t>
            </a:r>
            <a:endParaRPr b="1" u="sng"/>
          </a:p>
        </p:txBody>
      </p:sp>
      <p:sp>
        <p:nvSpPr>
          <p:cNvPr id="160" name="Google Shape;160;p26"/>
          <p:cNvSpPr txBox="1">
            <a:spLocks noGrp="1"/>
          </p:cNvSpPr>
          <p:nvPr>
            <p:ph type="body" idx="1"/>
          </p:nvPr>
        </p:nvSpPr>
        <p:spPr>
          <a:xfrm>
            <a:off x="387325" y="1322525"/>
            <a:ext cx="8163600" cy="388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students are being driven to and from school there is ONE location           - </a:t>
            </a:r>
            <a:r>
              <a:rPr lang="en" b="1" u="sng"/>
              <a:t>GOSS FIELD HOUSE</a:t>
            </a:r>
            <a:r>
              <a:rPr lang="en"/>
              <a:t> for students to be dropped off in the morning,            and picked up at dismissal time in the afternoon.  </a:t>
            </a:r>
            <a:endParaRPr/>
          </a:p>
          <a:p>
            <a:pPr marL="457200" lvl="0" indent="-342900" algn="l" rtl="0">
              <a:spcBef>
                <a:spcPts val="1200"/>
              </a:spcBef>
              <a:spcAft>
                <a:spcPts val="0"/>
              </a:spcAft>
              <a:buSzPts val="1800"/>
              <a:buChar char="●"/>
            </a:pPr>
            <a:r>
              <a:rPr lang="en"/>
              <a:t>Stay in line - DO Not jump the line or drive around another vehicle.</a:t>
            </a:r>
            <a:endParaRPr/>
          </a:p>
          <a:p>
            <a:pPr marL="457200" lvl="0" indent="-342900" algn="l" rtl="0">
              <a:spcBef>
                <a:spcPts val="0"/>
              </a:spcBef>
              <a:spcAft>
                <a:spcPts val="0"/>
              </a:spcAft>
              <a:buSzPts val="1800"/>
              <a:buChar char="●"/>
            </a:pPr>
            <a:r>
              <a:rPr lang="en"/>
              <a:t>Drive to the patio area in front of the Field House entrance.</a:t>
            </a:r>
            <a:endParaRPr/>
          </a:p>
          <a:p>
            <a:pPr marL="457200" lvl="0" indent="-342900" algn="l" rtl="0">
              <a:spcBef>
                <a:spcPts val="0"/>
              </a:spcBef>
              <a:spcAft>
                <a:spcPts val="0"/>
              </a:spcAft>
              <a:buSzPts val="1800"/>
              <a:buChar char="●"/>
            </a:pPr>
            <a:r>
              <a:rPr lang="en"/>
              <a:t>Student will get in/out of the car.</a:t>
            </a:r>
            <a:endParaRPr/>
          </a:p>
          <a:p>
            <a:pPr marL="457200" lvl="0" indent="-342900" algn="l" rtl="0">
              <a:spcBef>
                <a:spcPts val="0"/>
              </a:spcBef>
              <a:spcAft>
                <a:spcPts val="0"/>
              </a:spcAft>
              <a:buSzPts val="1800"/>
              <a:buChar char="●"/>
            </a:pPr>
            <a:r>
              <a:rPr lang="en"/>
              <a:t>Follow the arrows on the lot driveway.</a:t>
            </a:r>
            <a:endParaRPr/>
          </a:p>
          <a:p>
            <a:pPr marL="457200" lvl="0" indent="-342900" algn="l" rtl="0">
              <a:spcBef>
                <a:spcPts val="0"/>
              </a:spcBef>
              <a:spcAft>
                <a:spcPts val="0"/>
              </a:spcAft>
              <a:buSzPts val="1800"/>
              <a:buChar char="●"/>
            </a:pPr>
            <a:r>
              <a:rPr lang="en"/>
              <a:t>Watch for students at all times.</a:t>
            </a:r>
            <a:endParaRPr/>
          </a:p>
          <a:p>
            <a:pPr marL="457200" lvl="0" indent="-342900" algn="l" rtl="0">
              <a:spcBef>
                <a:spcPts val="0"/>
              </a:spcBef>
              <a:spcAft>
                <a:spcPts val="0"/>
              </a:spcAft>
              <a:buSzPts val="1800"/>
              <a:buChar char="●"/>
            </a:pPr>
            <a:r>
              <a:rPr lang="en"/>
              <a:t>Drop-off time:  7:45 AM to 8:00 AM</a:t>
            </a:r>
            <a:endParaRPr/>
          </a:p>
          <a:p>
            <a:pPr marL="457200" lvl="0" indent="-342900" algn="l" rtl="0">
              <a:spcBef>
                <a:spcPts val="0"/>
              </a:spcBef>
              <a:spcAft>
                <a:spcPts val="0"/>
              </a:spcAft>
              <a:buSzPts val="1800"/>
              <a:buChar char="●"/>
            </a:pPr>
            <a:r>
              <a:rPr lang="en"/>
              <a:t>Pick-up time:  2:50 PM - 3:00 PM </a:t>
            </a:r>
            <a:endParaRPr/>
          </a:p>
        </p:txBody>
      </p:sp>
      <p:pic>
        <p:nvPicPr>
          <p:cNvPr id="161" name="Google Shape;161;p26"/>
          <p:cNvPicPr preferRelativeResize="0"/>
          <p:nvPr/>
        </p:nvPicPr>
        <p:blipFill>
          <a:blip r:embed="rId3">
            <a:alphaModFix/>
          </a:blip>
          <a:stretch>
            <a:fillRect/>
          </a:stretch>
        </p:blipFill>
        <p:spPr>
          <a:xfrm>
            <a:off x="7566150" y="216213"/>
            <a:ext cx="1577850" cy="1528725"/>
          </a:xfrm>
          <a:prstGeom prst="rect">
            <a:avLst/>
          </a:prstGeom>
          <a:noFill/>
          <a:ln>
            <a:noFill/>
          </a:ln>
        </p:spPr>
      </p:pic>
      <p:pic>
        <p:nvPicPr>
          <p:cNvPr id="162" name="Google Shape;162;p26"/>
          <p:cNvPicPr preferRelativeResize="0"/>
          <p:nvPr/>
        </p:nvPicPr>
        <p:blipFill>
          <a:blip r:embed="rId4">
            <a:alphaModFix/>
          </a:blip>
          <a:stretch>
            <a:fillRect/>
          </a:stretch>
        </p:blipFill>
        <p:spPr>
          <a:xfrm>
            <a:off x="5693425" y="3369800"/>
            <a:ext cx="2857501" cy="1600200"/>
          </a:xfrm>
          <a:prstGeom prst="rect">
            <a:avLst/>
          </a:prstGeom>
          <a:noFill/>
          <a:ln>
            <a:noFill/>
          </a:ln>
        </p:spPr>
      </p:pic>
      <p:cxnSp>
        <p:nvCxnSpPr>
          <p:cNvPr id="163" name="Google Shape;163;p26"/>
          <p:cNvCxnSpPr>
            <a:stCxn id="162" idx="0"/>
          </p:cNvCxnSpPr>
          <p:nvPr/>
        </p:nvCxnSpPr>
        <p:spPr>
          <a:xfrm>
            <a:off x="7122175" y="3369800"/>
            <a:ext cx="1037100" cy="1607100"/>
          </a:xfrm>
          <a:prstGeom prst="straightConnector1">
            <a:avLst/>
          </a:prstGeom>
          <a:noFill/>
          <a:ln w="76200" cap="flat" cmpd="sng">
            <a:solidFill>
              <a:schemeClr val="dk1"/>
            </a:solidFill>
            <a:prstDash val="solid"/>
            <a:round/>
            <a:headEnd type="none" w="med" len="med"/>
            <a:tailEnd type="none" w="med" len="med"/>
          </a:ln>
        </p:spPr>
      </p:cxnSp>
      <p:cxnSp>
        <p:nvCxnSpPr>
          <p:cNvPr id="164" name="Google Shape;164;p26"/>
          <p:cNvCxnSpPr/>
          <p:nvPr/>
        </p:nvCxnSpPr>
        <p:spPr>
          <a:xfrm flipH="1">
            <a:off x="7122200" y="3404325"/>
            <a:ext cx="981600" cy="156570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b="1" u="sng"/>
              <a:t>Schedules, Teams, Passing Times, Oh My!</a:t>
            </a:r>
            <a:endParaRPr b="1" u="sng"/>
          </a:p>
        </p:txBody>
      </p:sp>
      <p:sp>
        <p:nvSpPr>
          <p:cNvPr id="170" name="Google Shape;170;p27"/>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u="sng"/>
              <a:t>Student Schedules</a:t>
            </a:r>
            <a:r>
              <a:rPr lang="en"/>
              <a:t> will be handed out on the first day of school.</a:t>
            </a:r>
            <a:endParaRPr/>
          </a:p>
          <a:p>
            <a:pPr marL="0" lvl="0" indent="0" algn="l" rtl="0">
              <a:spcBef>
                <a:spcPts val="1200"/>
              </a:spcBef>
              <a:spcAft>
                <a:spcPts val="0"/>
              </a:spcAft>
              <a:buNone/>
            </a:pPr>
            <a:r>
              <a:rPr lang="en" b="1" u="sng"/>
              <a:t>Team Assignments </a:t>
            </a:r>
            <a:r>
              <a:rPr lang="en"/>
              <a:t>have been shared through ParentSquare.  If you don’t know your team, please see an administrator or staff member today!</a:t>
            </a:r>
            <a:endParaRPr/>
          </a:p>
          <a:p>
            <a:pPr marL="0" lvl="0" indent="0" algn="l" rtl="0">
              <a:spcBef>
                <a:spcPts val="1200"/>
              </a:spcBef>
              <a:spcAft>
                <a:spcPts val="0"/>
              </a:spcAft>
              <a:buNone/>
            </a:pPr>
            <a:r>
              <a:rPr lang="en" b="1" u="sng"/>
              <a:t>Passing Times and Finding Your Way Around Campus:</a:t>
            </a:r>
            <a:endParaRPr b="1" u="sng"/>
          </a:p>
          <a:p>
            <a:pPr marL="457200" lvl="0" indent="-342900" algn="l" rtl="0">
              <a:spcBef>
                <a:spcPts val="1200"/>
              </a:spcBef>
              <a:spcAft>
                <a:spcPts val="0"/>
              </a:spcAft>
              <a:buSzPts val="1800"/>
              <a:buChar char="●"/>
            </a:pPr>
            <a:r>
              <a:rPr lang="en"/>
              <a:t>Teachers will escort students the first few days everywhere they go so all will become familiar with the school. </a:t>
            </a:r>
            <a:endParaRPr/>
          </a:p>
          <a:p>
            <a:pPr marL="457200" lvl="0" indent="-342900" algn="l" rtl="0">
              <a:spcBef>
                <a:spcPts val="0"/>
              </a:spcBef>
              <a:spcAft>
                <a:spcPts val="0"/>
              </a:spcAft>
              <a:buSzPts val="1800"/>
              <a:buChar char="●"/>
            </a:pPr>
            <a:r>
              <a:rPr lang="en"/>
              <a:t>Then students will be responsible to walk to the buildings where their classes are located.  </a:t>
            </a:r>
            <a:endParaRPr/>
          </a:p>
          <a:p>
            <a:pPr marL="457200" lvl="0" indent="-342900" algn="l" rtl="0">
              <a:spcBef>
                <a:spcPts val="0"/>
              </a:spcBef>
              <a:spcAft>
                <a:spcPts val="0"/>
              </a:spcAft>
              <a:buSzPts val="1800"/>
              <a:buChar char="●"/>
            </a:pPr>
            <a:r>
              <a:rPr lang="en"/>
              <a:t>Teachers will be on duty during passing time on all walkways to supervise. </a:t>
            </a:r>
            <a:endParaRPr/>
          </a:p>
          <a:p>
            <a:pPr marL="457200" lvl="0" indent="-342900" algn="l" rtl="0">
              <a:spcBef>
                <a:spcPts val="0"/>
              </a:spcBef>
              <a:spcAft>
                <a:spcPts val="0"/>
              </a:spcAft>
              <a:buSzPts val="1800"/>
              <a:buChar char="●"/>
            </a:pPr>
            <a:r>
              <a:rPr lang="en"/>
              <a:t>Passing time is 5 minutes.   All students are expected to go directly to class and be on time. </a:t>
            </a:r>
            <a:endParaRPr/>
          </a:p>
        </p:txBody>
      </p:sp>
      <p:pic>
        <p:nvPicPr>
          <p:cNvPr id="171" name="Google Shape;171;p27"/>
          <p:cNvPicPr preferRelativeResize="0"/>
          <p:nvPr/>
        </p:nvPicPr>
        <p:blipFill>
          <a:blip r:embed="rId3">
            <a:alphaModFix/>
          </a:blip>
          <a:stretch>
            <a:fillRect/>
          </a:stretch>
        </p:blipFill>
        <p:spPr>
          <a:xfrm>
            <a:off x="621675" y="0"/>
            <a:ext cx="1190150" cy="125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Team Assignments - more details</a:t>
            </a:r>
            <a:endParaRPr b="1" u="sng"/>
          </a:p>
        </p:txBody>
      </p:sp>
      <p:sp>
        <p:nvSpPr>
          <p:cNvPr id="177" name="Google Shape;177;p28"/>
          <p:cNvSpPr txBox="1">
            <a:spLocks noGrp="1"/>
          </p:cNvSpPr>
          <p:nvPr>
            <p:ph type="body" idx="1"/>
          </p:nvPr>
        </p:nvSpPr>
        <p:spPr>
          <a:xfrm>
            <a:off x="311700" y="18382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Grade 6: Three Teams of about 90 students and 4 teachers</a:t>
            </a:r>
            <a:endParaRPr/>
          </a:p>
          <a:p>
            <a:pPr marL="457200" lvl="0" indent="-342900" algn="l" rtl="0">
              <a:spcBef>
                <a:spcPts val="0"/>
              </a:spcBef>
              <a:spcAft>
                <a:spcPts val="0"/>
              </a:spcAft>
              <a:buSzPts val="1800"/>
              <a:buChar char="●"/>
            </a:pPr>
            <a:r>
              <a:rPr lang="en"/>
              <a:t>Grade 7 and 8:  Two Teams of about 135 students and 5 teachers </a:t>
            </a:r>
            <a:endParaRPr/>
          </a:p>
          <a:p>
            <a:pPr marL="457200" lvl="0" indent="-342900" algn="l" rtl="0">
              <a:spcBef>
                <a:spcPts val="0"/>
              </a:spcBef>
              <a:spcAft>
                <a:spcPts val="0"/>
              </a:spcAft>
              <a:buSzPts val="1800"/>
              <a:buChar char="★"/>
            </a:pPr>
            <a:r>
              <a:rPr lang="en"/>
              <a:t>We DO NOT place students on teams because their friends on on that team!</a:t>
            </a:r>
            <a:endParaRPr/>
          </a:p>
          <a:p>
            <a:pPr marL="457200" lvl="0" indent="-342900" algn="l" rtl="0">
              <a:spcBef>
                <a:spcPts val="0"/>
              </a:spcBef>
              <a:spcAft>
                <a:spcPts val="0"/>
              </a:spcAft>
              <a:buSzPts val="1800"/>
              <a:buChar char="★"/>
            </a:pPr>
            <a:r>
              <a:rPr lang="en"/>
              <a:t>A magnet school is a place to meet new people and make new friends! </a:t>
            </a:r>
            <a:endParaRPr/>
          </a:p>
          <a:p>
            <a:pPr marL="0" lvl="0" indent="0" algn="l" rtl="0">
              <a:spcBef>
                <a:spcPts val="1200"/>
              </a:spcBef>
              <a:spcAft>
                <a:spcPts val="1200"/>
              </a:spcAft>
              <a:buNone/>
            </a:pPr>
            <a:endParaRPr/>
          </a:p>
        </p:txBody>
      </p:sp>
      <p:sp>
        <p:nvSpPr>
          <p:cNvPr id="178" name="Google Shape;178;p28"/>
          <p:cNvSpPr txBox="1"/>
          <p:nvPr/>
        </p:nvSpPr>
        <p:spPr>
          <a:xfrm>
            <a:off x="219575" y="3522175"/>
            <a:ext cx="8520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All Teams are designed to be the same cross-sectionally - same number of students from each town, same number of boys/girls, same ethnicity breakdown on each team, all academic abilities on each team, etc.   </a:t>
            </a:r>
            <a:r>
              <a:rPr lang="en" i="1"/>
              <a:t>We do reserve the right to adjust teams once our enrollment steadies.</a:t>
            </a:r>
            <a:r>
              <a:rPr lang="en"/>
              <a:t>  We expect some attrition and have to make sure we balance teams as students come and go the first month.  </a:t>
            </a:r>
            <a:endParaRPr/>
          </a:p>
        </p:txBody>
      </p:sp>
      <p:pic>
        <p:nvPicPr>
          <p:cNvPr id="179" name="Google Shape;179;p28"/>
          <p:cNvPicPr preferRelativeResize="0"/>
          <p:nvPr/>
        </p:nvPicPr>
        <p:blipFill>
          <a:blip r:embed="rId3">
            <a:alphaModFix/>
          </a:blip>
          <a:stretch>
            <a:fillRect/>
          </a:stretch>
        </p:blipFill>
        <p:spPr>
          <a:xfrm>
            <a:off x="6286225" y="81550"/>
            <a:ext cx="2705375" cy="1803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What Does a Typical Day Look Like for Students? </a:t>
            </a:r>
            <a:endParaRPr b="1" u="sng"/>
          </a:p>
        </p:txBody>
      </p:sp>
      <p:sp>
        <p:nvSpPr>
          <p:cNvPr id="185" name="Google Shape;185;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Academics</a:t>
            </a:r>
            <a:endParaRPr b="1" u="sng"/>
          </a:p>
          <a:p>
            <a:pPr marL="0" lvl="0" indent="0" algn="l" rtl="0">
              <a:spcBef>
                <a:spcPts val="1200"/>
              </a:spcBef>
              <a:spcAft>
                <a:spcPts val="0"/>
              </a:spcAft>
              <a:buNone/>
            </a:pPr>
            <a:r>
              <a:rPr lang="en"/>
              <a:t>Each student will have 4 academic classes in grade 6 and 5 academic classes in grade 7 and 8,  each day Math, Social Studies, Science, and Language Arts and Spanish (gr. 7 &amp; 8). </a:t>
            </a:r>
            <a:endParaRPr/>
          </a:p>
          <a:p>
            <a:pPr marL="0" lvl="0" indent="0" algn="l" rtl="0">
              <a:spcBef>
                <a:spcPts val="1200"/>
              </a:spcBef>
              <a:spcAft>
                <a:spcPts val="0"/>
              </a:spcAft>
              <a:buNone/>
            </a:pPr>
            <a:r>
              <a:rPr lang="en" b="1"/>
              <a:t>W.I.N.</a:t>
            </a:r>
            <a:r>
              <a:rPr lang="en"/>
              <a:t> (What I Need)</a:t>
            </a:r>
            <a:endParaRPr/>
          </a:p>
          <a:p>
            <a:pPr marL="0" lvl="0" indent="0" algn="l" rtl="0">
              <a:spcBef>
                <a:spcPts val="1200"/>
              </a:spcBef>
              <a:spcAft>
                <a:spcPts val="1200"/>
              </a:spcAft>
              <a:buNone/>
            </a:pPr>
            <a:r>
              <a:rPr lang="en" b="1"/>
              <a:t>L.E.A.P.</a:t>
            </a:r>
            <a:r>
              <a:rPr lang="en"/>
              <a:t>  (Learn, Explore, Achieve, Prepare)</a:t>
            </a:r>
            <a:endParaRPr/>
          </a:p>
        </p:txBody>
      </p:sp>
      <p:sp>
        <p:nvSpPr>
          <p:cNvPr id="186" name="Google Shape;186;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t>Creative Arts</a:t>
            </a:r>
            <a:endParaRPr/>
          </a:p>
          <a:p>
            <a:pPr marL="457200" lvl="0" indent="-317500" algn="l" rtl="0">
              <a:spcBef>
                <a:spcPts val="1200"/>
              </a:spcBef>
              <a:spcAft>
                <a:spcPts val="0"/>
              </a:spcAft>
              <a:buSzPts val="1400"/>
              <a:buChar char="●"/>
            </a:pPr>
            <a:r>
              <a:rPr lang="en"/>
              <a:t>Physical Education</a:t>
            </a:r>
            <a:endParaRPr/>
          </a:p>
          <a:p>
            <a:pPr marL="457200" lvl="0" indent="-317500" algn="l" rtl="0">
              <a:spcBef>
                <a:spcPts val="0"/>
              </a:spcBef>
              <a:spcAft>
                <a:spcPts val="0"/>
              </a:spcAft>
              <a:buSzPts val="1400"/>
              <a:buChar char="●"/>
            </a:pPr>
            <a:r>
              <a:rPr lang="en"/>
              <a:t>Music</a:t>
            </a:r>
            <a:endParaRPr/>
          </a:p>
          <a:p>
            <a:pPr marL="457200" lvl="0" indent="-317500" algn="l" rtl="0">
              <a:spcBef>
                <a:spcPts val="0"/>
              </a:spcBef>
              <a:spcAft>
                <a:spcPts val="0"/>
              </a:spcAft>
              <a:buSzPts val="1400"/>
              <a:buChar char="●"/>
            </a:pPr>
            <a:r>
              <a:rPr lang="en"/>
              <a:t>Art</a:t>
            </a:r>
            <a:endParaRPr/>
          </a:p>
          <a:p>
            <a:pPr marL="457200" lvl="0" indent="-317500" algn="l" rtl="0">
              <a:spcBef>
                <a:spcPts val="0"/>
              </a:spcBef>
              <a:spcAft>
                <a:spcPts val="0"/>
              </a:spcAft>
              <a:buSzPts val="1400"/>
              <a:buChar char="●"/>
            </a:pPr>
            <a:r>
              <a:rPr lang="en"/>
              <a:t>Health</a:t>
            </a:r>
            <a:endParaRPr/>
          </a:p>
          <a:p>
            <a:pPr marL="457200" lvl="0" indent="-317500" algn="l" rtl="0">
              <a:spcBef>
                <a:spcPts val="0"/>
              </a:spcBef>
              <a:spcAft>
                <a:spcPts val="0"/>
              </a:spcAft>
              <a:buSzPts val="1400"/>
              <a:buChar char="●"/>
            </a:pPr>
            <a:r>
              <a:rPr lang="en"/>
              <a:t>Project Adventure</a:t>
            </a:r>
            <a:endParaRPr/>
          </a:p>
          <a:p>
            <a:pPr marL="457200" lvl="0" indent="-317500" algn="l" rtl="0">
              <a:spcBef>
                <a:spcPts val="0"/>
              </a:spcBef>
              <a:spcAft>
                <a:spcPts val="0"/>
              </a:spcAft>
              <a:buSzPts val="1400"/>
              <a:buChar char="●"/>
            </a:pPr>
            <a:r>
              <a:rPr lang="en"/>
              <a:t>Project Lead the Way</a:t>
            </a:r>
            <a:endParaRPr/>
          </a:p>
          <a:p>
            <a:pPr marL="0" lvl="0" indent="0" algn="l" rtl="0">
              <a:spcBef>
                <a:spcPts val="1200"/>
              </a:spcBef>
              <a:spcAft>
                <a:spcPts val="1200"/>
              </a:spcAft>
              <a:buNone/>
            </a:pPr>
            <a:endParaRPr/>
          </a:p>
        </p:txBody>
      </p:sp>
      <p:pic>
        <p:nvPicPr>
          <p:cNvPr id="187" name="Google Shape;187;p29"/>
          <p:cNvPicPr preferRelativeResize="0"/>
          <p:nvPr/>
        </p:nvPicPr>
        <p:blipFill>
          <a:blip r:embed="rId3">
            <a:alphaModFix/>
          </a:blip>
          <a:stretch>
            <a:fillRect/>
          </a:stretch>
        </p:blipFill>
        <p:spPr>
          <a:xfrm>
            <a:off x="2445847" y="3404447"/>
            <a:ext cx="1628050" cy="1628050"/>
          </a:xfrm>
          <a:prstGeom prst="rect">
            <a:avLst/>
          </a:prstGeom>
          <a:noFill/>
          <a:ln>
            <a:noFill/>
          </a:ln>
        </p:spPr>
      </p:pic>
      <p:pic>
        <p:nvPicPr>
          <p:cNvPr id="188" name="Google Shape;188;p29"/>
          <p:cNvPicPr preferRelativeResize="0"/>
          <p:nvPr/>
        </p:nvPicPr>
        <p:blipFill>
          <a:blip r:embed="rId4">
            <a:alphaModFix/>
          </a:blip>
          <a:stretch>
            <a:fillRect/>
          </a:stretch>
        </p:blipFill>
        <p:spPr>
          <a:xfrm>
            <a:off x="6433700" y="869600"/>
            <a:ext cx="2398600" cy="162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Advisory Group on Monday Mornings	</a:t>
            </a:r>
            <a:endParaRPr b="1" u="sng"/>
          </a:p>
        </p:txBody>
      </p:sp>
      <p:sp>
        <p:nvSpPr>
          <p:cNvPr id="194" name="Google Shape;194;p30"/>
          <p:cNvSpPr txBox="1">
            <a:spLocks noGrp="1"/>
          </p:cNvSpPr>
          <p:nvPr>
            <p:ph type="body" idx="1"/>
          </p:nvPr>
        </p:nvSpPr>
        <p:spPr>
          <a:xfrm>
            <a:off x="311700" y="1152475"/>
            <a:ext cx="8520600" cy="417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62"/>
              <a:t>Every student and staff member will be involved in an ADVISORY GROUP this year at ACES at Chase. </a:t>
            </a:r>
            <a:endParaRPr sz="1562"/>
          </a:p>
          <a:p>
            <a:pPr marL="0" lvl="0" indent="0" algn="l" rtl="0">
              <a:spcBef>
                <a:spcPts val="1200"/>
              </a:spcBef>
              <a:spcAft>
                <a:spcPts val="0"/>
              </a:spcAft>
              <a:buNone/>
            </a:pPr>
            <a:endParaRPr sz="1562"/>
          </a:p>
          <a:p>
            <a:pPr marL="0" lvl="0" indent="0" algn="l" rtl="0">
              <a:spcBef>
                <a:spcPts val="1200"/>
              </a:spcBef>
              <a:spcAft>
                <a:spcPts val="0"/>
              </a:spcAft>
              <a:buNone/>
            </a:pPr>
            <a:r>
              <a:rPr lang="en" sz="1562"/>
              <a:t>You will:</a:t>
            </a:r>
            <a:endParaRPr sz="1562"/>
          </a:p>
          <a:p>
            <a:pPr marL="457200" lvl="0" indent="-327841" algn="l" rtl="0">
              <a:spcBef>
                <a:spcPts val="1200"/>
              </a:spcBef>
              <a:spcAft>
                <a:spcPts val="0"/>
              </a:spcAft>
              <a:buSzPts val="1563"/>
              <a:buChar char="●"/>
            </a:pPr>
            <a:r>
              <a:rPr lang="en" sz="1562"/>
              <a:t>Be in small groups</a:t>
            </a:r>
            <a:endParaRPr sz="1562"/>
          </a:p>
          <a:p>
            <a:pPr marL="457200" lvl="0" indent="-327841" algn="l" rtl="0">
              <a:spcBef>
                <a:spcPts val="0"/>
              </a:spcBef>
              <a:spcAft>
                <a:spcPts val="0"/>
              </a:spcAft>
              <a:buSzPts val="1563"/>
              <a:buChar char="●"/>
            </a:pPr>
            <a:r>
              <a:rPr lang="en" sz="1562"/>
              <a:t>Get to know one another</a:t>
            </a:r>
            <a:endParaRPr sz="1562"/>
          </a:p>
          <a:p>
            <a:pPr marL="457200" lvl="0" indent="-327841" algn="l" rtl="0">
              <a:spcBef>
                <a:spcPts val="0"/>
              </a:spcBef>
              <a:spcAft>
                <a:spcPts val="0"/>
              </a:spcAft>
              <a:buSzPts val="1563"/>
              <a:buChar char="●"/>
            </a:pPr>
            <a:r>
              <a:rPr lang="en" sz="1562"/>
              <a:t>Play games</a:t>
            </a:r>
            <a:endParaRPr sz="1562"/>
          </a:p>
          <a:p>
            <a:pPr marL="457200" lvl="0" indent="-327841" algn="l" rtl="0">
              <a:spcBef>
                <a:spcPts val="0"/>
              </a:spcBef>
              <a:spcAft>
                <a:spcPts val="0"/>
              </a:spcAft>
              <a:buSzPts val="1563"/>
              <a:buChar char="●"/>
            </a:pPr>
            <a:r>
              <a:rPr lang="en" sz="1562"/>
              <a:t>Talk about silly and serious stuff</a:t>
            </a:r>
            <a:endParaRPr sz="1562"/>
          </a:p>
          <a:p>
            <a:pPr marL="457200" lvl="0" indent="-327841" algn="l" rtl="0">
              <a:spcBef>
                <a:spcPts val="0"/>
              </a:spcBef>
              <a:spcAft>
                <a:spcPts val="0"/>
              </a:spcAft>
              <a:buSzPts val="1563"/>
              <a:buChar char="●"/>
            </a:pPr>
            <a:r>
              <a:rPr lang="en" sz="1562"/>
              <a:t>Check your grades</a:t>
            </a:r>
            <a:endParaRPr sz="1562"/>
          </a:p>
          <a:p>
            <a:pPr marL="457200" lvl="0" indent="-327841" algn="l" rtl="0">
              <a:spcBef>
                <a:spcPts val="0"/>
              </a:spcBef>
              <a:spcAft>
                <a:spcPts val="0"/>
              </a:spcAft>
              <a:buSzPts val="1563"/>
              <a:buChar char="●"/>
            </a:pPr>
            <a:r>
              <a:rPr lang="en" sz="1562"/>
              <a:t>Set goals for yourself</a:t>
            </a:r>
            <a:endParaRPr sz="1562"/>
          </a:p>
          <a:p>
            <a:pPr marL="457200" lvl="0" indent="-327841" algn="l" rtl="0">
              <a:spcBef>
                <a:spcPts val="0"/>
              </a:spcBef>
              <a:spcAft>
                <a:spcPts val="0"/>
              </a:spcAft>
              <a:buSzPts val="1563"/>
              <a:buChar char="●"/>
            </a:pPr>
            <a:r>
              <a:rPr lang="en" sz="1562"/>
              <a:t>Advisory is a great place to become connected to a staff member and meet new friends.</a:t>
            </a:r>
            <a:endParaRPr sz="1562"/>
          </a:p>
          <a:p>
            <a:pPr marL="0" lvl="0" indent="0" algn="l" rtl="0">
              <a:spcBef>
                <a:spcPts val="1200"/>
              </a:spcBef>
              <a:spcAft>
                <a:spcPts val="1200"/>
              </a:spcAft>
              <a:buNone/>
            </a:pPr>
            <a:endParaRPr/>
          </a:p>
        </p:txBody>
      </p:sp>
      <p:pic>
        <p:nvPicPr>
          <p:cNvPr id="195" name="Google Shape;195;p30"/>
          <p:cNvPicPr preferRelativeResize="0"/>
          <p:nvPr/>
        </p:nvPicPr>
        <p:blipFill>
          <a:blip r:embed="rId3">
            <a:alphaModFix/>
          </a:blip>
          <a:stretch>
            <a:fillRect/>
          </a:stretch>
        </p:blipFill>
        <p:spPr>
          <a:xfrm>
            <a:off x="4495800" y="1766175"/>
            <a:ext cx="3531800" cy="258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Power School  and ParentSquare</a:t>
            </a:r>
            <a:endParaRPr b="1" u="sng"/>
          </a:p>
        </p:txBody>
      </p:sp>
      <p:sp>
        <p:nvSpPr>
          <p:cNvPr id="201" name="Google Shape;201;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u="sng"/>
              <a:t>Power School:</a:t>
            </a:r>
            <a:endParaRPr b="1" u="sng"/>
          </a:p>
          <a:p>
            <a:pPr marL="457200" lvl="0" indent="-317500" algn="l" rtl="0">
              <a:spcBef>
                <a:spcPts val="1200"/>
              </a:spcBef>
              <a:spcAft>
                <a:spcPts val="0"/>
              </a:spcAft>
              <a:buSzPts val="1400"/>
              <a:buChar char="●"/>
            </a:pPr>
            <a:r>
              <a:rPr lang="en"/>
              <a:t>Our grading program</a:t>
            </a:r>
            <a:endParaRPr/>
          </a:p>
          <a:p>
            <a:pPr marL="457200" lvl="0" indent="-317500" algn="l" rtl="0">
              <a:spcBef>
                <a:spcPts val="0"/>
              </a:spcBef>
              <a:spcAft>
                <a:spcPts val="0"/>
              </a:spcAft>
              <a:buSzPts val="1400"/>
              <a:buChar char="●"/>
            </a:pPr>
            <a:r>
              <a:rPr lang="en"/>
              <a:t>Our student database</a:t>
            </a:r>
            <a:endParaRPr/>
          </a:p>
          <a:p>
            <a:pPr marL="457200" lvl="0" indent="-317500" algn="l" rtl="0">
              <a:spcBef>
                <a:spcPts val="0"/>
              </a:spcBef>
              <a:spcAft>
                <a:spcPts val="0"/>
              </a:spcAft>
              <a:buSzPts val="1400"/>
              <a:buChar char="●"/>
            </a:pPr>
            <a:r>
              <a:rPr lang="en"/>
              <a:t>Parents/guardians will have access to Power School.   </a:t>
            </a:r>
            <a:endParaRPr/>
          </a:p>
          <a:p>
            <a:pPr marL="457200" lvl="0" indent="-317500" algn="l" rtl="0">
              <a:spcBef>
                <a:spcPts val="0"/>
              </a:spcBef>
              <a:spcAft>
                <a:spcPts val="0"/>
              </a:spcAft>
              <a:buSzPts val="1400"/>
              <a:buChar char="●"/>
            </a:pPr>
            <a:r>
              <a:rPr lang="en"/>
              <a:t>Logins and Passwords will be sent home ASAP in hard copy.  </a:t>
            </a:r>
            <a:endParaRPr/>
          </a:p>
        </p:txBody>
      </p:sp>
      <p:sp>
        <p:nvSpPr>
          <p:cNvPr id="202" name="Google Shape;202;p31"/>
          <p:cNvSpPr txBox="1">
            <a:spLocks noGrp="1"/>
          </p:cNvSpPr>
          <p:nvPr>
            <p:ph type="body" idx="2"/>
          </p:nvPr>
        </p:nvSpPr>
        <p:spPr>
          <a:xfrm>
            <a:off x="4832400" y="10000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u="sng"/>
              <a:t>ParentSquare - Download the APP today!</a:t>
            </a:r>
            <a:endParaRPr b="1" u="sng"/>
          </a:p>
          <a:p>
            <a:pPr marL="457200" lvl="0" indent="-317500" algn="l" rtl="0">
              <a:spcBef>
                <a:spcPts val="1200"/>
              </a:spcBef>
              <a:spcAft>
                <a:spcPts val="0"/>
              </a:spcAft>
              <a:buSzPts val="1400"/>
              <a:buChar char="●"/>
            </a:pPr>
            <a:r>
              <a:rPr lang="en"/>
              <a:t>Our communication tool</a:t>
            </a:r>
            <a:endParaRPr/>
          </a:p>
          <a:p>
            <a:pPr marL="457200" lvl="0" indent="-317500" algn="l" rtl="0">
              <a:spcBef>
                <a:spcPts val="0"/>
              </a:spcBef>
              <a:spcAft>
                <a:spcPts val="0"/>
              </a:spcAft>
              <a:buSzPts val="1400"/>
              <a:buChar char="●"/>
            </a:pPr>
            <a:r>
              <a:rPr lang="en"/>
              <a:t>Teachers, teams and activity groups will create distribution lists </a:t>
            </a:r>
            <a:endParaRPr/>
          </a:p>
          <a:p>
            <a:pPr marL="457200" lvl="0" indent="-317500" algn="l" rtl="0">
              <a:spcBef>
                <a:spcPts val="0"/>
              </a:spcBef>
              <a:spcAft>
                <a:spcPts val="0"/>
              </a:spcAft>
              <a:buSzPts val="1400"/>
              <a:buChar char="●"/>
            </a:pPr>
            <a:r>
              <a:rPr lang="en"/>
              <a:t>You will be able to message and respond to posts.</a:t>
            </a:r>
            <a:endParaRPr/>
          </a:p>
          <a:p>
            <a:pPr marL="457200" lvl="0" indent="-317500" algn="l" rtl="0">
              <a:spcBef>
                <a:spcPts val="0"/>
              </a:spcBef>
              <a:spcAft>
                <a:spcPts val="0"/>
              </a:spcAft>
              <a:buSzPts val="1400"/>
              <a:buChar char="●"/>
            </a:pPr>
            <a:r>
              <a:rPr lang="en"/>
              <a:t>ParentSquare syncs with Power School.  Make sure your Power School contact information is accurate by completing the student registration form! </a:t>
            </a:r>
            <a:endParaRPr/>
          </a:p>
        </p:txBody>
      </p:sp>
      <p:pic>
        <p:nvPicPr>
          <p:cNvPr id="203" name="Google Shape;203;p31"/>
          <p:cNvPicPr preferRelativeResize="0"/>
          <p:nvPr/>
        </p:nvPicPr>
        <p:blipFill>
          <a:blip r:embed="rId3">
            <a:alphaModFix/>
          </a:blip>
          <a:stretch>
            <a:fillRect/>
          </a:stretch>
        </p:blipFill>
        <p:spPr>
          <a:xfrm>
            <a:off x="1311525" y="1238400"/>
            <a:ext cx="2000250" cy="1162050"/>
          </a:xfrm>
          <a:prstGeom prst="rect">
            <a:avLst/>
          </a:prstGeom>
          <a:noFill/>
          <a:ln>
            <a:noFill/>
          </a:ln>
        </p:spPr>
      </p:pic>
      <p:pic>
        <p:nvPicPr>
          <p:cNvPr id="204" name="Google Shape;204;p31"/>
          <p:cNvPicPr preferRelativeResize="0"/>
          <p:nvPr/>
        </p:nvPicPr>
        <p:blipFill>
          <a:blip r:embed="rId4">
            <a:alphaModFix/>
          </a:blip>
          <a:stretch>
            <a:fillRect/>
          </a:stretch>
        </p:blipFill>
        <p:spPr>
          <a:xfrm>
            <a:off x="7492625" y="3506650"/>
            <a:ext cx="1477925" cy="1477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Welcome to ACES at Chase a STEAM Magnet School!</a:t>
            </a:r>
            <a:endParaRPr b="1" u="sng"/>
          </a:p>
        </p:txBody>
      </p:sp>
      <p:sp>
        <p:nvSpPr>
          <p:cNvPr id="64" name="Google Shape;64;p14"/>
          <p:cNvSpPr txBox="1">
            <a:spLocks noGrp="1"/>
          </p:cNvSpPr>
          <p:nvPr>
            <p:ph type="body" idx="1"/>
          </p:nvPr>
        </p:nvSpPr>
        <p:spPr>
          <a:xfrm>
            <a:off x="311700" y="1152475"/>
            <a:ext cx="8520600" cy="3879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Magnet schools are diverse!  That is ONE of their awesome characteristics and we value diversity!  Students enter magnet schools from different </a:t>
            </a:r>
            <a:endParaRPr/>
          </a:p>
          <a:p>
            <a:pPr marL="457200" lvl="0" indent="-342900" algn="l" rtl="0">
              <a:spcBef>
                <a:spcPts val="1200"/>
              </a:spcBef>
              <a:spcAft>
                <a:spcPts val="0"/>
              </a:spcAft>
              <a:buSzPts val="1800"/>
              <a:buChar char="●"/>
            </a:pPr>
            <a:r>
              <a:rPr lang="en"/>
              <a:t>Schools</a:t>
            </a:r>
            <a:endParaRPr/>
          </a:p>
          <a:p>
            <a:pPr marL="457200" lvl="0" indent="-342900" algn="l" rtl="0">
              <a:spcBef>
                <a:spcPts val="0"/>
              </a:spcBef>
              <a:spcAft>
                <a:spcPts val="0"/>
              </a:spcAft>
              <a:buSzPts val="1800"/>
              <a:buChar char="●"/>
            </a:pPr>
            <a:r>
              <a:rPr lang="en"/>
              <a:t>Towns</a:t>
            </a:r>
            <a:endParaRPr/>
          </a:p>
          <a:p>
            <a:pPr marL="457200" lvl="0" indent="-342900" algn="l" rtl="0">
              <a:spcBef>
                <a:spcPts val="0"/>
              </a:spcBef>
              <a:spcAft>
                <a:spcPts val="0"/>
              </a:spcAft>
              <a:buSzPts val="1800"/>
              <a:buChar char="●"/>
            </a:pPr>
            <a:r>
              <a:rPr lang="en"/>
              <a:t>Ethnicities</a:t>
            </a:r>
            <a:endParaRPr/>
          </a:p>
          <a:p>
            <a:pPr marL="457200" lvl="0" indent="-342900" algn="l" rtl="0">
              <a:spcBef>
                <a:spcPts val="0"/>
              </a:spcBef>
              <a:spcAft>
                <a:spcPts val="0"/>
              </a:spcAft>
              <a:buSzPts val="1800"/>
              <a:buChar char="●"/>
            </a:pPr>
            <a:r>
              <a:rPr lang="en"/>
              <a:t>Religions</a:t>
            </a:r>
            <a:endParaRPr/>
          </a:p>
          <a:p>
            <a:pPr marL="457200" lvl="0" indent="-342900" algn="l" rtl="0">
              <a:spcBef>
                <a:spcPts val="0"/>
              </a:spcBef>
              <a:spcAft>
                <a:spcPts val="0"/>
              </a:spcAft>
              <a:buSzPts val="1800"/>
              <a:buChar char="●"/>
            </a:pPr>
            <a:r>
              <a:rPr lang="en"/>
              <a:t>Cultures</a:t>
            </a:r>
            <a:endParaRPr/>
          </a:p>
          <a:p>
            <a:pPr marL="457200" lvl="0" indent="-342900" algn="l" rtl="0">
              <a:spcBef>
                <a:spcPts val="0"/>
              </a:spcBef>
              <a:spcAft>
                <a:spcPts val="0"/>
              </a:spcAft>
              <a:buSzPts val="1800"/>
              <a:buChar char="●"/>
            </a:pPr>
            <a:r>
              <a:rPr lang="en"/>
              <a:t>Socio-economic backgrounds</a:t>
            </a:r>
            <a:endParaRPr/>
          </a:p>
          <a:p>
            <a:pPr marL="0" lvl="0" indent="0" algn="l" rtl="0">
              <a:spcBef>
                <a:spcPts val="1200"/>
              </a:spcBef>
              <a:spcAft>
                <a:spcPts val="0"/>
              </a:spcAft>
              <a:buNone/>
            </a:pPr>
            <a:endParaRPr/>
          </a:p>
          <a:p>
            <a:pPr marL="0" lvl="0" indent="0" algn="l" rtl="0">
              <a:spcBef>
                <a:spcPts val="1200"/>
              </a:spcBef>
              <a:spcAft>
                <a:spcPts val="0"/>
              </a:spcAft>
              <a:buNone/>
            </a:pPr>
            <a:r>
              <a:rPr lang="en"/>
              <a:t>Our Magnet is STEAM:  Science, Technology, Engineering, Arts, and Mathematics</a:t>
            </a:r>
            <a:endParaRPr/>
          </a:p>
          <a:p>
            <a:pPr marL="0" lvl="0" indent="0" algn="l" rtl="0">
              <a:spcBef>
                <a:spcPts val="1200"/>
              </a:spcBef>
              <a:spcAft>
                <a:spcPts val="1200"/>
              </a:spcAft>
              <a:buNone/>
            </a:pPr>
            <a:r>
              <a:rPr lang="en"/>
              <a:t>Students are attending ACES at Chase from 26 towns!  </a:t>
            </a:r>
            <a:endParaRPr/>
          </a:p>
        </p:txBody>
      </p:sp>
      <p:pic>
        <p:nvPicPr>
          <p:cNvPr id="65" name="Google Shape;65;p14"/>
          <p:cNvPicPr preferRelativeResize="0"/>
          <p:nvPr/>
        </p:nvPicPr>
        <p:blipFill>
          <a:blip r:embed="rId3">
            <a:alphaModFix/>
          </a:blip>
          <a:stretch>
            <a:fillRect/>
          </a:stretch>
        </p:blipFill>
        <p:spPr>
          <a:xfrm>
            <a:off x="5221600" y="1873100"/>
            <a:ext cx="2808175" cy="2076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Parents and Teachers As Partners (PTAP)</a:t>
            </a:r>
            <a:endParaRPr/>
          </a:p>
        </p:txBody>
      </p:sp>
      <p:sp>
        <p:nvSpPr>
          <p:cNvPr id="210" name="Google Shape;21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b" anchorCtr="0">
            <a:normAutofit/>
          </a:bodyPr>
          <a:lstStyle/>
          <a:p>
            <a:pPr marL="457200" lvl="0" indent="-342900" algn="l" rtl="0">
              <a:spcBef>
                <a:spcPts val="0"/>
              </a:spcBef>
              <a:spcAft>
                <a:spcPts val="0"/>
              </a:spcAft>
              <a:buSzPts val="1800"/>
              <a:buChar char="●"/>
            </a:pPr>
            <a:r>
              <a:rPr lang="en"/>
              <a:t>Monthly meetings:</a:t>
            </a:r>
            <a:endParaRPr/>
          </a:p>
          <a:p>
            <a:pPr marL="914400" lvl="1" indent="-317500" algn="l" rtl="0">
              <a:spcBef>
                <a:spcPts val="0"/>
              </a:spcBef>
              <a:spcAft>
                <a:spcPts val="0"/>
              </a:spcAft>
              <a:buSzPts val="1400"/>
              <a:buChar char="○"/>
            </a:pPr>
            <a:r>
              <a:rPr lang="en"/>
              <a:t>1st Tuesday of the month</a:t>
            </a:r>
            <a:endParaRPr/>
          </a:p>
          <a:p>
            <a:pPr marL="914400" lvl="1" indent="-317500" algn="l" rtl="0">
              <a:spcBef>
                <a:spcPts val="0"/>
              </a:spcBef>
              <a:spcAft>
                <a:spcPts val="0"/>
              </a:spcAft>
              <a:buSzPts val="1400"/>
              <a:buChar char="○"/>
            </a:pPr>
            <a:r>
              <a:rPr lang="en"/>
              <a:t>6-7 PM</a:t>
            </a:r>
            <a:endParaRPr/>
          </a:p>
          <a:p>
            <a:pPr marL="457200" lvl="0" indent="-342900" algn="l" rtl="0">
              <a:spcBef>
                <a:spcPts val="0"/>
              </a:spcBef>
              <a:spcAft>
                <a:spcPts val="0"/>
              </a:spcAft>
              <a:buSzPts val="1800"/>
              <a:buChar char="●"/>
            </a:pPr>
            <a:r>
              <a:rPr lang="en"/>
              <a:t>Membership is $5 per family.   </a:t>
            </a:r>
            <a:endParaRPr/>
          </a:p>
          <a:p>
            <a:pPr marL="0" lvl="0" indent="0" algn="l" rtl="0">
              <a:spcBef>
                <a:spcPts val="1200"/>
              </a:spcBef>
              <a:spcAft>
                <a:spcPts val="1200"/>
              </a:spcAft>
              <a:buNone/>
            </a:pPr>
            <a:r>
              <a:rPr lang="en"/>
              <a:t>All money earned through dues and fundraisers goes toward helping provide ALL students with access to field studies, enrichment opportunities, teacher appreciation days, and supplies that are needed for various student groups at ACES at Chase. </a:t>
            </a:r>
            <a:endParaRPr/>
          </a:p>
        </p:txBody>
      </p:sp>
      <p:pic>
        <p:nvPicPr>
          <p:cNvPr id="211" name="Google Shape;211;p32"/>
          <p:cNvPicPr preferRelativeResize="0"/>
          <p:nvPr/>
        </p:nvPicPr>
        <p:blipFill>
          <a:blip r:embed="rId3">
            <a:alphaModFix/>
          </a:blip>
          <a:stretch>
            <a:fillRect/>
          </a:stretch>
        </p:blipFill>
        <p:spPr>
          <a:xfrm>
            <a:off x="5385354" y="1017725"/>
            <a:ext cx="3162476" cy="2016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Forms to complete on ParentSquare</a:t>
            </a:r>
            <a:r>
              <a:rPr lang="en"/>
              <a:t>	</a:t>
            </a:r>
            <a:endParaRPr/>
          </a:p>
        </p:txBody>
      </p:sp>
      <p:sp>
        <p:nvSpPr>
          <p:cNvPr id="217" name="Google Shape;21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Responsible Use Code of Conduct Form by Sept. 6th!</a:t>
            </a:r>
            <a:endParaRPr/>
          </a:p>
          <a:p>
            <a:pPr marL="0" lvl="0" indent="0" algn="l" rtl="0">
              <a:spcBef>
                <a:spcPts val="1200"/>
              </a:spcBef>
              <a:spcAft>
                <a:spcPts val="0"/>
              </a:spcAft>
              <a:buNone/>
            </a:pPr>
            <a:r>
              <a:rPr lang="en"/>
              <a:t>Student Registration Form</a:t>
            </a:r>
            <a:endParaRPr/>
          </a:p>
          <a:p>
            <a:pPr marL="0" lvl="0" indent="0" algn="l" rtl="0">
              <a:spcBef>
                <a:spcPts val="1200"/>
              </a:spcBef>
              <a:spcAft>
                <a:spcPts val="0"/>
              </a:spcAft>
              <a:buNone/>
            </a:pPr>
            <a:r>
              <a:rPr lang="en"/>
              <a:t>Student Media Release</a:t>
            </a:r>
            <a:endParaRPr/>
          </a:p>
          <a:p>
            <a:pPr marL="0" lvl="0" indent="0" algn="l" rtl="0">
              <a:spcBef>
                <a:spcPts val="1200"/>
              </a:spcBef>
              <a:spcAft>
                <a:spcPts val="1200"/>
              </a:spcAft>
              <a:buNone/>
            </a:pPr>
            <a:endParaRPr/>
          </a:p>
        </p:txBody>
      </p:sp>
      <p:pic>
        <p:nvPicPr>
          <p:cNvPr id="218" name="Google Shape;218;p33"/>
          <p:cNvPicPr preferRelativeResize="0"/>
          <p:nvPr/>
        </p:nvPicPr>
        <p:blipFill>
          <a:blip r:embed="rId3">
            <a:alphaModFix/>
          </a:blip>
          <a:stretch>
            <a:fillRect/>
          </a:stretch>
        </p:blipFill>
        <p:spPr>
          <a:xfrm>
            <a:off x="5155150" y="2215829"/>
            <a:ext cx="3125000" cy="2557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Campus Tours and Questions</a:t>
            </a:r>
            <a:endParaRPr b="1" u="sng"/>
          </a:p>
        </p:txBody>
      </p:sp>
      <p:sp>
        <p:nvSpPr>
          <p:cNvPr id="224" name="Google Shape;22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you wish to tour the campus, please line up by the big tree directly across from me???</a:t>
            </a:r>
            <a:endParaRPr/>
          </a:p>
          <a:p>
            <a:pPr marL="0" lvl="0" indent="0" algn="l" rtl="0">
              <a:spcBef>
                <a:spcPts val="1200"/>
              </a:spcBef>
              <a:spcAft>
                <a:spcPts val="0"/>
              </a:spcAft>
              <a:buNone/>
            </a:pPr>
            <a:r>
              <a:rPr lang="en"/>
              <a:t>Groups of 10-15 will be assigned to a staff member.   Ask questions!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25" name="Google Shape;225;p34"/>
          <p:cNvPicPr preferRelativeResize="0"/>
          <p:nvPr/>
        </p:nvPicPr>
        <p:blipFill>
          <a:blip r:embed="rId3">
            <a:alphaModFix/>
          </a:blip>
          <a:stretch>
            <a:fillRect/>
          </a:stretch>
        </p:blipFill>
        <p:spPr>
          <a:xfrm>
            <a:off x="2595925" y="2314675"/>
            <a:ext cx="3813325" cy="269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After School and Before School Programs</a:t>
            </a:r>
            <a:endParaRPr b="1" u="sng"/>
          </a:p>
        </p:txBody>
      </p:sp>
      <p:sp>
        <p:nvSpPr>
          <p:cNvPr id="71" name="Google Shape;71;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u="sng"/>
              <a:t>After School Programming</a:t>
            </a:r>
            <a:endParaRPr b="1" u="sng"/>
          </a:p>
          <a:p>
            <a:pPr marL="457200" lvl="0" indent="-317500" algn="l" rtl="0">
              <a:spcBef>
                <a:spcPts val="1200"/>
              </a:spcBef>
              <a:spcAft>
                <a:spcPts val="0"/>
              </a:spcAft>
              <a:buSzPts val="1400"/>
              <a:buChar char="●"/>
            </a:pPr>
            <a:r>
              <a:rPr lang="en"/>
              <a:t>Sports will start right away</a:t>
            </a:r>
            <a:endParaRPr/>
          </a:p>
          <a:p>
            <a:pPr marL="457200" lvl="0" indent="-317500" algn="l" rtl="0">
              <a:spcBef>
                <a:spcPts val="0"/>
              </a:spcBef>
              <a:spcAft>
                <a:spcPts val="0"/>
              </a:spcAft>
              <a:buSzPts val="1400"/>
              <a:buChar char="●"/>
            </a:pPr>
            <a:r>
              <a:rPr lang="en"/>
              <a:t>All other programs will begin in October</a:t>
            </a:r>
            <a:endParaRPr/>
          </a:p>
          <a:p>
            <a:pPr marL="457200" lvl="0" indent="-317500" algn="l" rtl="0">
              <a:spcBef>
                <a:spcPts val="0"/>
              </a:spcBef>
              <a:spcAft>
                <a:spcPts val="0"/>
              </a:spcAft>
              <a:buSzPts val="1400"/>
              <a:buChar char="●"/>
            </a:pPr>
            <a:r>
              <a:rPr lang="en"/>
              <a:t>We have many clubs and activities for all student interests.</a:t>
            </a:r>
            <a:endParaRPr/>
          </a:p>
          <a:p>
            <a:pPr marL="0" lvl="0" indent="0" algn="l" rtl="0">
              <a:spcBef>
                <a:spcPts val="1200"/>
              </a:spcBef>
              <a:spcAft>
                <a:spcPts val="1200"/>
              </a:spcAft>
              <a:buNone/>
            </a:pPr>
            <a:endParaRPr/>
          </a:p>
        </p:txBody>
      </p:sp>
      <p:sp>
        <p:nvSpPr>
          <p:cNvPr id="72" name="Google Shape;72;p15"/>
          <p:cNvSpPr txBox="1">
            <a:spLocks noGrp="1"/>
          </p:cNvSpPr>
          <p:nvPr>
            <p:ph type="body" idx="2"/>
          </p:nvPr>
        </p:nvSpPr>
        <p:spPr>
          <a:xfrm>
            <a:off x="4832400" y="1304875"/>
            <a:ext cx="3999900" cy="3416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u="sng"/>
              <a:t>Before School Program </a:t>
            </a:r>
            <a:endParaRPr b="1" u="sng"/>
          </a:p>
          <a:p>
            <a:pPr marL="457200" lvl="0" indent="-317500" algn="l" rtl="0">
              <a:spcBef>
                <a:spcPts val="1200"/>
              </a:spcBef>
              <a:spcAft>
                <a:spcPts val="0"/>
              </a:spcAft>
              <a:buSzPts val="1400"/>
              <a:buChar char="●"/>
            </a:pPr>
            <a:r>
              <a:rPr lang="en"/>
              <a:t>We just received federal funding to help decrease learning loss through ESSeR funds.   </a:t>
            </a:r>
            <a:endParaRPr/>
          </a:p>
          <a:p>
            <a:pPr marL="457200" lvl="0" indent="-317500" algn="l" rtl="0">
              <a:spcBef>
                <a:spcPts val="0"/>
              </a:spcBef>
              <a:spcAft>
                <a:spcPts val="0"/>
              </a:spcAft>
              <a:buSzPts val="1400"/>
              <a:buChar char="●"/>
            </a:pPr>
            <a:r>
              <a:rPr lang="en"/>
              <a:t>Before School Extra Help will begin in October at the earliest. </a:t>
            </a:r>
            <a:endParaRPr/>
          </a:p>
        </p:txBody>
      </p:sp>
      <p:pic>
        <p:nvPicPr>
          <p:cNvPr id="73" name="Google Shape;73;p15"/>
          <p:cNvPicPr preferRelativeResize="0"/>
          <p:nvPr/>
        </p:nvPicPr>
        <p:blipFill>
          <a:blip r:embed="rId3">
            <a:alphaModFix/>
          </a:blip>
          <a:stretch>
            <a:fillRect/>
          </a:stretch>
        </p:blipFill>
        <p:spPr>
          <a:xfrm>
            <a:off x="670600" y="2663875"/>
            <a:ext cx="2400300" cy="1905000"/>
          </a:xfrm>
          <a:prstGeom prst="rect">
            <a:avLst/>
          </a:prstGeom>
          <a:noFill/>
          <a:ln>
            <a:noFill/>
          </a:ln>
        </p:spPr>
      </p:pic>
      <p:pic>
        <p:nvPicPr>
          <p:cNvPr id="74" name="Google Shape;74;p15"/>
          <p:cNvPicPr preferRelativeResize="0"/>
          <p:nvPr/>
        </p:nvPicPr>
        <p:blipFill>
          <a:blip r:embed="rId4">
            <a:alphaModFix/>
          </a:blip>
          <a:stretch>
            <a:fillRect/>
          </a:stretch>
        </p:blipFill>
        <p:spPr>
          <a:xfrm>
            <a:off x="5935669" y="1017725"/>
            <a:ext cx="2097555"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Bus Information</a:t>
            </a:r>
            <a:endParaRPr b="1" u="sng"/>
          </a:p>
        </p:txBody>
      </p:sp>
      <p:sp>
        <p:nvSpPr>
          <p:cNvPr id="80" name="Google Shape;80;p16"/>
          <p:cNvSpPr txBox="1">
            <a:spLocks noGrp="1"/>
          </p:cNvSpPr>
          <p:nvPr>
            <p:ph type="body" idx="1"/>
          </p:nvPr>
        </p:nvSpPr>
        <p:spPr>
          <a:xfrm>
            <a:off x="311700" y="902798"/>
            <a:ext cx="8520600" cy="40335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dirty="0"/>
              <a:t>First Student buses are transporting all ACES at Chase students.</a:t>
            </a:r>
            <a:endParaRPr dirty="0"/>
          </a:p>
          <a:p>
            <a:pPr marL="457200" lvl="0" indent="-342900" algn="l" rtl="0">
              <a:spcBef>
                <a:spcPts val="0"/>
              </a:spcBef>
              <a:spcAft>
                <a:spcPts val="0"/>
              </a:spcAft>
              <a:buSzPts val="1800"/>
              <a:buChar char="●"/>
            </a:pPr>
            <a:r>
              <a:rPr lang="en" dirty="0"/>
              <a:t>Bus stops are determined by the bus company to accommodate students from the entire region.   </a:t>
            </a:r>
            <a:endParaRPr dirty="0"/>
          </a:p>
          <a:p>
            <a:pPr marL="457200" lvl="0" indent="-342900" algn="l" rtl="0">
              <a:spcBef>
                <a:spcPts val="0"/>
              </a:spcBef>
              <a:spcAft>
                <a:spcPts val="0"/>
              </a:spcAft>
              <a:buSzPts val="1800"/>
              <a:buChar char="●"/>
            </a:pPr>
            <a:r>
              <a:rPr lang="en" dirty="0"/>
              <a:t>CALL ACES Parent Choice with any busing concerns</a:t>
            </a:r>
            <a:endParaRPr dirty="0"/>
          </a:p>
          <a:p>
            <a:pPr marL="0" lvl="0" indent="0" algn="l" rtl="0">
              <a:spcBef>
                <a:spcPts val="1200"/>
              </a:spcBef>
              <a:spcAft>
                <a:spcPts val="0"/>
              </a:spcAft>
              <a:buNone/>
            </a:pPr>
            <a:r>
              <a:rPr lang="en" dirty="0"/>
              <a:t>Students: </a:t>
            </a:r>
            <a:endParaRPr dirty="0"/>
          </a:p>
          <a:p>
            <a:pPr marL="457200" lvl="0" indent="-342900" algn="l" rtl="0">
              <a:spcBef>
                <a:spcPts val="1200"/>
              </a:spcBef>
              <a:spcAft>
                <a:spcPts val="0"/>
              </a:spcAft>
              <a:buSzPts val="1800"/>
              <a:buChar char="●"/>
            </a:pPr>
            <a:r>
              <a:rPr lang="en" dirty="0"/>
              <a:t>Wear masks at all times on the bus</a:t>
            </a:r>
            <a:endParaRPr dirty="0"/>
          </a:p>
          <a:p>
            <a:pPr marL="457200" lvl="0" indent="-342900" algn="l" rtl="0">
              <a:spcBef>
                <a:spcPts val="0"/>
              </a:spcBef>
              <a:spcAft>
                <a:spcPts val="0"/>
              </a:spcAft>
              <a:buSzPts val="1800"/>
              <a:buChar char="●"/>
            </a:pPr>
            <a:r>
              <a:rPr lang="en" dirty="0"/>
              <a:t>Fill seats from the back to the front and sit in the SAME seats on the way home so you don’t have to walk by people when you enter OR exit the bus.  (COVID Protocol)</a:t>
            </a:r>
            <a:endParaRPr dirty="0"/>
          </a:p>
          <a:p>
            <a:pPr marL="457200" lvl="0" indent="-342900" algn="l" rtl="0">
              <a:spcBef>
                <a:spcPts val="0"/>
              </a:spcBef>
              <a:spcAft>
                <a:spcPts val="0"/>
              </a:spcAft>
              <a:buSzPts val="1800"/>
              <a:buChar char="●"/>
            </a:pPr>
            <a:r>
              <a:rPr lang="en" dirty="0"/>
              <a:t>Bus Expectations</a:t>
            </a:r>
            <a:endParaRPr dirty="0"/>
          </a:p>
          <a:p>
            <a:pPr marL="914400" lvl="1" indent="-317500" algn="l" rtl="0">
              <a:spcBef>
                <a:spcPts val="0"/>
              </a:spcBef>
              <a:spcAft>
                <a:spcPts val="0"/>
              </a:spcAft>
              <a:buSzPts val="1400"/>
              <a:buChar char="○"/>
            </a:pPr>
            <a:r>
              <a:rPr lang="en" dirty="0"/>
              <a:t>Use your quiet voice</a:t>
            </a:r>
            <a:endParaRPr dirty="0"/>
          </a:p>
          <a:p>
            <a:pPr marL="914400" lvl="1" indent="-317500" algn="l" rtl="0">
              <a:spcBef>
                <a:spcPts val="0"/>
              </a:spcBef>
              <a:spcAft>
                <a:spcPts val="0"/>
              </a:spcAft>
              <a:buSzPts val="1400"/>
              <a:buChar char="○"/>
            </a:pPr>
            <a:r>
              <a:rPr lang="en" dirty="0"/>
              <a:t>Stay in your seat</a:t>
            </a:r>
            <a:endParaRPr dirty="0"/>
          </a:p>
          <a:p>
            <a:pPr marL="914400" lvl="1" indent="-317500" algn="l" rtl="0">
              <a:spcBef>
                <a:spcPts val="0"/>
              </a:spcBef>
              <a:spcAft>
                <a:spcPts val="0"/>
              </a:spcAft>
              <a:buSzPts val="1400"/>
              <a:buChar char="○"/>
            </a:pPr>
            <a:r>
              <a:rPr lang="en" dirty="0"/>
              <a:t>Keep hands, feet, and objects to yourself</a:t>
            </a:r>
            <a:endParaRPr dirty="0"/>
          </a:p>
          <a:p>
            <a:pPr marL="914400" lvl="1" indent="-317500" algn="l" rtl="0">
              <a:spcBef>
                <a:spcPts val="0"/>
              </a:spcBef>
              <a:spcAft>
                <a:spcPts val="0"/>
              </a:spcAft>
              <a:buSzPts val="1400"/>
              <a:buChar char="○"/>
            </a:pPr>
            <a:r>
              <a:rPr lang="en" dirty="0"/>
              <a:t>Walk to the bus using the sidewalk wherever you are entering or exiting</a:t>
            </a:r>
            <a:endParaRPr dirty="0"/>
          </a:p>
        </p:txBody>
      </p:sp>
      <p:pic>
        <p:nvPicPr>
          <p:cNvPr id="81" name="Google Shape;81;p16"/>
          <p:cNvPicPr preferRelativeResize="0"/>
          <p:nvPr/>
        </p:nvPicPr>
        <p:blipFill>
          <a:blip r:embed="rId3">
            <a:alphaModFix/>
          </a:blip>
          <a:stretch>
            <a:fillRect/>
          </a:stretch>
        </p:blipFill>
        <p:spPr>
          <a:xfrm>
            <a:off x="6276225" y="3388900"/>
            <a:ext cx="2456626" cy="122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COVID Protocols and Requirements</a:t>
            </a:r>
            <a:endParaRPr b="1" u="sng"/>
          </a:p>
        </p:txBody>
      </p:sp>
      <p:sp>
        <p:nvSpPr>
          <p:cNvPr id="87" name="Google Shape;87;p17"/>
          <p:cNvSpPr txBox="1">
            <a:spLocks noGrp="1"/>
          </p:cNvSpPr>
          <p:nvPr>
            <p:ph type="body" idx="1"/>
          </p:nvPr>
        </p:nvSpPr>
        <p:spPr>
          <a:xfrm>
            <a:off x="311700" y="1152475"/>
            <a:ext cx="7626300" cy="3898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All ACES at Chase staff must be immunized or will undergo weekly COVID testing (state and district requirement)</a:t>
            </a:r>
            <a:endParaRPr/>
          </a:p>
          <a:p>
            <a:pPr marL="0" lvl="0" indent="0" algn="l" rtl="0">
              <a:spcBef>
                <a:spcPts val="1200"/>
              </a:spcBef>
              <a:spcAft>
                <a:spcPts val="0"/>
              </a:spcAft>
              <a:buNone/>
            </a:pPr>
            <a:r>
              <a:rPr lang="en"/>
              <a:t>We recommend students 12 and over are immunized, but that is a family decision and NOT a requirement for students. </a:t>
            </a:r>
            <a:endParaRPr/>
          </a:p>
          <a:p>
            <a:pPr marL="0" lvl="0" indent="0" algn="l" rtl="0">
              <a:spcBef>
                <a:spcPts val="1200"/>
              </a:spcBef>
              <a:spcAft>
                <a:spcPts val="0"/>
              </a:spcAft>
              <a:buNone/>
            </a:pPr>
            <a:r>
              <a:rPr lang="en"/>
              <a:t>Any individual who is fully vaccinated does not need to quarantine if exposed to COVID-19, unless they are symptomatic.</a:t>
            </a:r>
            <a:endParaRPr/>
          </a:p>
          <a:p>
            <a:pPr marL="0" lvl="0" indent="0" algn="l" rtl="0">
              <a:spcBef>
                <a:spcPts val="1200"/>
              </a:spcBef>
              <a:spcAft>
                <a:spcPts val="0"/>
              </a:spcAft>
              <a:buNone/>
            </a:pPr>
            <a:r>
              <a:rPr lang="en"/>
              <a:t>ALL students and staff will wear masks daily - during school hours and on the buses at all times -  until further notice.</a:t>
            </a:r>
            <a:endParaRPr/>
          </a:p>
          <a:p>
            <a:pPr marL="0" lvl="0" indent="0" algn="l" rtl="0">
              <a:spcBef>
                <a:spcPts val="1200"/>
              </a:spcBef>
              <a:spcAft>
                <a:spcPts val="0"/>
              </a:spcAft>
              <a:buNone/>
            </a:pPr>
            <a:r>
              <a:rPr lang="en"/>
              <a:t>Each classroom, office, and large group area have Hepa Filters, hand sanitizer, and sanitizing wipes to help keep our students and staff safe and our working areas sanitized to the best of our ability.</a:t>
            </a:r>
            <a:endParaRPr/>
          </a:p>
          <a:p>
            <a:pPr marL="0" lvl="0" indent="0" algn="l" rtl="0">
              <a:spcBef>
                <a:spcPts val="1200"/>
              </a:spcBef>
              <a:spcAft>
                <a:spcPts val="1200"/>
              </a:spcAft>
              <a:buNone/>
            </a:pPr>
            <a:endParaRPr/>
          </a:p>
        </p:txBody>
      </p:sp>
      <p:pic>
        <p:nvPicPr>
          <p:cNvPr id="88" name="Google Shape;88;p17"/>
          <p:cNvPicPr preferRelativeResize="0"/>
          <p:nvPr/>
        </p:nvPicPr>
        <p:blipFill>
          <a:blip r:embed="rId3">
            <a:alphaModFix/>
          </a:blip>
          <a:stretch>
            <a:fillRect/>
          </a:stretch>
        </p:blipFill>
        <p:spPr>
          <a:xfrm>
            <a:off x="7393700" y="122725"/>
            <a:ext cx="1642825" cy="164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72000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b="1" u="sng"/>
              <a:t>Breakfast (Free)</a:t>
            </a:r>
            <a:endParaRPr b="1" u="sng"/>
          </a:p>
        </p:txBody>
      </p:sp>
      <p:sp>
        <p:nvSpPr>
          <p:cNvPr id="94" name="Google Shape;94;p18"/>
          <p:cNvSpPr txBox="1">
            <a:spLocks noGrp="1"/>
          </p:cNvSpPr>
          <p:nvPr>
            <p:ph type="body" idx="1"/>
          </p:nvPr>
        </p:nvSpPr>
        <p:spPr>
          <a:xfrm>
            <a:off x="540300" y="1685875"/>
            <a:ext cx="8520600" cy="3533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When?  7:45 - 8:10 AM</a:t>
            </a:r>
            <a:endParaRPr/>
          </a:p>
          <a:p>
            <a:pPr marL="0" lvl="0" indent="0" algn="l" rtl="0">
              <a:spcBef>
                <a:spcPts val="1200"/>
              </a:spcBef>
              <a:spcAft>
                <a:spcPts val="0"/>
              </a:spcAft>
              <a:buNone/>
            </a:pPr>
            <a:r>
              <a:rPr lang="en"/>
              <a:t>Where? </a:t>
            </a:r>
            <a:endParaRPr/>
          </a:p>
          <a:p>
            <a:pPr marL="457200" lvl="0" indent="-342900" algn="l" rtl="0">
              <a:spcBef>
                <a:spcPts val="1200"/>
              </a:spcBef>
              <a:spcAft>
                <a:spcPts val="0"/>
              </a:spcAft>
              <a:buSzPts val="1800"/>
              <a:buChar char="●"/>
            </a:pPr>
            <a:r>
              <a:rPr lang="en"/>
              <a:t>Camp Hall (grade 6) in the main entrance of the building</a:t>
            </a:r>
            <a:endParaRPr/>
          </a:p>
          <a:p>
            <a:pPr marL="457200" lvl="0" indent="-342900" algn="l" rtl="0">
              <a:spcBef>
                <a:spcPts val="0"/>
              </a:spcBef>
              <a:spcAft>
                <a:spcPts val="0"/>
              </a:spcAft>
              <a:buSzPts val="1800"/>
              <a:buChar char="●"/>
            </a:pPr>
            <a:r>
              <a:rPr lang="en"/>
              <a:t>Upper School (grade 7 and 8) in the lobby/ classrooms.  </a:t>
            </a:r>
            <a:endParaRPr/>
          </a:p>
          <a:p>
            <a:pPr marL="0" lvl="0" indent="0" algn="l" rtl="0">
              <a:spcBef>
                <a:spcPts val="1200"/>
              </a:spcBef>
              <a:spcAft>
                <a:spcPts val="0"/>
              </a:spcAft>
              <a:buNone/>
            </a:pPr>
            <a:r>
              <a:rPr lang="en"/>
              <a:t>How?</a:t>
            </a:r>
            <a:endParaRPr/>
          </a:p>
          <a:p>
            <a:pPr marL="457200" lvl="0" indent="-342900" algn="l" rtl="0">
              <a:spcBef>
                <a:spcPts val="1200"/>
              </a:spcBef>
              <a:spcAft>
                <a:spcPts val="0"/>
              </a:spcAft>
              <a:buSzPts val="1800"/>
              <a:buChar char="●"/>
            </a:pPr>
            <a:r>
              <a:rPr lang="en"/>
              <a:t>Students will pick up their breakfast and be directed to either a  team classroom, or another space in the building to eat.   </a:t>
            </a:r>
            <a:endParaRPr/>
          </a:p>
          <a:p>
            <a:pPr marL="457200" lvl="0" indent="-342900" algn="l" rtl="0">
              <a:spcBef>
                <a:spcPts val="0"/>
              </a:spcBef>
              <a:spcAft>
                <a:spcPts val="0"/>
              </a:spcAft>
              <a:buSzPts val="1800"/>
              <a:buChar char="●"/>
            </a:pPr>
            <a:r>
              <a:rPr lang="en"/>
              <a:t>Your first class starts at 8:15 AM, so you must be in your first class on time.   Plan accordingly, students!</a:t>
            </a:r>
            <a:endParaRPr/>
          </a:p>
        </p:txBody>
      </p:sp>
      <p:pic>
        <p:nvPicPr>
          <p:cNvPr id="95" name="Google Shape;95;p18"/>
          <p:cNvPicPr preferRelativeResize="0"/>
          <p:nvPr/>
        </p:nvPicPr>
        <p:blipFill>
          <a:blip r:embed="rId3">
            <a:alphaModFix/>
          </a:blip>
          <a:stretch>
            <a:fillRect/>
          </a:stretch>
        </p:blipFill>
        <p:spPr>
          <a:xfrm>
            <a:off x="311688" y="-12"/>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Lunch and Dining Hall Procedures</a:t>
            </a:r>
            <a:endParaRPr b="1" u="sng"/>
          </a:p>
        </p:txBody>
      </p:sp>
      <p:sp>
        <p:nvSpPr>
          <p:cNvPr id="101" name="Google Shape;101;p19"/>
          <p:cNvSpPr txBox="1">
            <a:spLocks noGrp="1"/>
          </p:cNvSpPr>
          <p:nvPr>
            <p:ph type="body" idx="1"/>
          </p:nvPr>
        </p:nvSpPr>
        <p:spPr>
          <a:xfrm>
            <a:off x="311700" y="1189500"/>
            <a:ext cx="8832300" cy="382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Lunch (Free) is served in the Dining Hall in the Main Building.   </a:t>
            </a:r>
            <a:endParaRPr/>
          </a:p>
          <a:p>
            <a:pPr marL="0" lvl="0" indent="0" algn="ctr" rtl="0">
              <a:spcBef>
                <a:spcPts val="1200"/>
              </a:spcBef>
              <a:spcAft>
                <a:spcPts val="0"/>
              </a:spcAft>
              <a:buNone/>
            </a:pPr>
            <a:r>
              <a:rPr lang="en"/>
              <a:t>Students will walk to one of the two Dining Halls and be seated.   </a:t>
            </a:r>
            <a:endParaRPr/>
          </a:p>
          <a:p>
            <a:pPr marL="0" lvl="0" indent="0" algn="ctr" rtl="0">
              <a:spcBef>
                <a:spcPts val="1200"/>
              </a:spcBef>
              <a:spcAft>
                <a:spcPts val="0"/>
              </a:spcAft>
              <a:buNone/>
            </a:pPr>
            <a:r>
              <a:rPr lang="en"/>
              <a:t>          Students will be called up to get food.  </a:t>
            </a:r>
            <a:endParaRPr/>
          </a:p>
          <a:p>
            <a:pPr marL="0" lvl="0" indent="0" algn="r" rtl="0">
              <a:spcBef>
                <a:spcPts val="1200"/>
              </a:spcBef>
              <a:spcAft>
                <a:spcPts val="0"/>
              </a:spcAft>
              <a:buNone/>
            </a:pPr>
            <a:r>
              <a:rPr lang="en"/>
              <a:t/>
            </a:r>
            <a:br>
              <a:rPr lang="en"/>
            </a:br>
            <a:r>
              <a:rPr lang="en" b="1" i="1" u="sng"/>
              <a:t>Dining Hall Expectations</a:t>
            </a:r>
            <a:r>
              <a:rPr lang="en"/>
              <a:t>:</a:t>
            </a:r>
            <a:endParaRPr/>
          </a:p>
          <a:p>
            <a:pPr marL="457200" lvl="0" indent="-342900" algn="r" rtl="0">
              <a:spcBef>
                <a:spcPts val="1200"/>
              </a:spcBef>
              <a:spcAft>
                <a:spcPts val="0"/>
              </a:spcAft>
              <a:buSzPts val="1800"/>
              <a:buChar char="●"/>
            </a:pPr>
            <a:r>
              <a:rPr lang="en"/>
              <a:t>Stay healthy by eating lunch every day. </a:t>
            </a:r>
            <a:endParaRPr/>
          </a:p>
          <a:p>
            <a:pPr marL="457200" lvl="0" indent="-342900" algn="r" rtl="0">
              <a:spcBef>
                <a:spcPts val="0"/>
              </a:spcBef>
              <a:spcAft>
                <a:spcPts val="0"/>
              </a:spcAft>
              <a:buSzPts val="1800"/>
              <a:buChar char="●"/>
            </a:pPr>
            <a:r>
              <a:rPr lang="en"/>
              <a:t>Clear your table and your space for the next person.</a:t>
            </a:r>
            <a:endParaRPr/>
          </a:p>
          <a:p>
            <a:pPr marL="457200" lvl="0" indent="-342900" algn="r" rtl="0">
              <a:spcBef>
                <a:spcPts val="0"/>
              </a:spcBef>
              <a:spcAft>
                <a:spcPts val="0"/>
              </a:spcAft>
              <a:buSzPts val="1800"/>
              <a:buChar char="●"/>
            </a:pPr>
            <a:r>
              <a:rPr lang="en"/>
              <a:t>Stay seated.</a:t>
            </a:r>
            <a:endParaRPr/>
          </a:p>
          <a:p>
            <a:pPr marL="457200" lvl="0" indent="-342900" algn="r" rtl="0">
              <a:spcBef>
                <a:spcPts val="0"/>
              </a:spcBef>
              <a:spcAft>
                <a:spcPts val="0"/>
              </a:spcAft>
              <a:buSzPts val="1800"/>
              <a:buChar char="●"/>
            </a:pPr>
            <a:r>
              <a:rPr lang="en"/>
              <a:t>Push in your chair when you leave.</a:t>
            </a:r>
            <a:endParaRPr/>
          </a:p>
          <a:p>
            <a:pPr marL="457200" lvl="0" indent="0" algn="r" rtl="0">
              <a:spcBef>
                <a:spcPts val="1200"/>
              </a:spcBef>
              <a:spcAft>
                <a:spcPts val="1200"/>
              </a:spcAft>
              <a:buNone/>
            </a:pPr>
            <a:endParaRPr/>
          </a:p>
        </p:txBody>
      </p:sp>
      <p:pic>
        <p:nvPicPr>
          <p:cNvPr id="102" name="Google Shape;102;p19"/>
          <p:cNvPicPr preferRelativeResize="0"/>
          <p:nvPr/>
        </p:nvPicPr>
        <p:blipFill>
          <a:blip r:embed="rId3">
            <a:alphaModFix/>
          </a:blip>
          <a:stretch>
            <a:fillRect/>
          </a:stretch>
        </p:blipFill>
        <p:spPr>
          <a:xfrm>
            <a:off x="311700" y="2049300"/>
            <a:ext cx="2701275" cy="270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t>Lockers and Backpacks</a:t>
            </a:r>
            <a:endParaRPr b="1" u="sng"/>
          </a:p>
        </p:txBody>
      </p:sp>
      <p:sp>
        <p:nvSpPr>
          <p:cNvPr id="108" name="Google Shape;108;p20"/>
          <p:cNvSpPr txBox="1">
            <a:spLocks noGrp="1"/>
          </p:cNvSpPr>
          <p:nvPr>
            <p:ph type="body" idx="1"/>
          </p:nvPr>
        </p:nvSpPr>
        <p:spPr>
          <a:xfrm>
            <a:off x="311700" y="1152475"/>
            <a:ext cx="3999900" cy="399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b="1" u="sng"/>
          </a:p>
          <a:p>
            <a:pPr marL="0" lvl="0" indent="0" algn="l" rtl="0">
              <a:spcBef>
                <a:spcPts val="1200"/>
              </a:spcBef>
              <a:spcAft>
                <a:spcPts val="0"/>
              </a:spcAft>
              <a:buNone/>
            </a:pPr>
            <a:r>
              <a:rPr lang="en" b="1" u="sng"/>
              <a:t>Lockers</a:t>
            </a:r>
            <a:endParaRPr b="1" u="sng"/>
          </a:p>
          <a:p>
            <a:pPr marL="457200" lvl="0" indent="-304165" algn="l" rtl="0">
              <a:spcBef>
                <a:spcPts val="1200"/>
              </a:spcBef>
              <a:spcAft>
                <a:spcPts val="0"/>
              </a:spcAft>
              <a:buSzPct val="100000"/>
              <a:buChar char="●"/>
            </a:pPr>
            <a:r>
              <a:rPr lang="en"/>
              <a:t>ACES at Chase lockers are very large </a:t>
            </a:r>
            <a:endParaRPr/>
          </a:p>
          <a:p>
            <a:pPr marL="457200" lvl="0" indent="-304165" algn="l" rtl="0">
              <a:spcBef>
                <a:spcPts val="0"/>
              </a:spcBef>
              <a:spcAft>
                <a:spcPts val="0"/>
              </a:spcAft>
              <a:buSzPct val="100000"/>
              <a:buChar char="●"/>
            </a:pPr>
            <a:r>
              <a:rPr lang="en"/>
              <a:t>Two students will share one locker space.  </a:t>
            </a:r>
            <a:endParaRPr/>
          </a:p>
          <a:p>
            <a:pPr marL="457200" lvl="0" indent="-304165" algn="l" rtl="0">
              <a:spcBef>
                <a:spcPts val="0"/>
              </a:spcBef>
              <a:spcAft>
                <a:spcPts val="0"/>
              </a:spcAft>
              <a:buSzPct val="100000"/>
              <a:buChar char="●"/>
            </a:pPr>
            <a:r>
              <a:rPr lang="en"/>
              <a:t>Lockers will not be locked</a:t>
            </a:r>
            <a:endParaRPr/>
          </a:p>
          <a:p>
            <a:pPr marL="457200" lvl="0" indent="-304165" algn="l" rtl="0">
              <a:spcBef>
                <a:spcPts val="0"/>
              </a:spcBef>
              <a:spcAft>
                <a:spcPts val="0"/>
              </a:spcAft>
              <a:buSzPct val="100000"/>
              <a:buChar char="●"/>
            </a:pPr>
            <a:r>
              <a:rPr lang="en"/>
              <a:t>Heavy outerwear, backpacks, and gym clothing will be stored in lockers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09" name="Google Shape;109;p20"/>
          <p:cNvSpPr txBox="1">
            <a:spLocks noGrp="1"/>
          </p:cNvSpPr>
          <p:nvPr>
            <p:ph type="body" idx="2"/>
          </p:nvPr>
        </p:nvSpPr>
        <p:spPr>
          <a:xfrm>
            <a:off x="4832400" y="1017725"/>
            <a:ext cx="39999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u="sng"/>
              <a:t>Backpacks:</a:t>
            </a:r>
            <a:endParaRPr b="1" u="sng"/>
          </a:p>
          <a:p>
            <a:pPr marL="457200" lvl="0" indent="-317500" algn="l" rtl="0">
              <a:spcBef>
                <a:spcPts val="1200"/>
              </a:spcBef>
              <a:spcAft>
                <a:spcPts val="0"/>
              </a:spcAft>
              <a:buSzPts val="1400"/>
              <a:buChar char="●"/>
            </a:pPr>
            <a:r>
              <a:rPr lang="en"/>
              <a:t>Backpacks may be worn to Creative Arts classes and to and from school.</a:t>
            </a:r>
            <a:endParaRPr/>
          </a:p>
          <a:p>
            <a:pPr marL="457200" lvl="0" indent="-317500" algn="l" rtl="0">
              <a:spcBef>
                <a:spcPts val="0"/>
              </a:spcBef>
              <a:spcAft>
                <a:spcPts val="0"/>
              </a:spcAft>
              <a:buSzPts val="1400"/>
              <a:buChar char="●"/>
            </a:pPr>
            <a:r>
              <a:rPr lang="en"/>
              <a:t>Otherwise they belong in lockers.  </a:t>
            </a:r>
            <a:endParaRPr/>
          </a:p>
        </p:txBody>
      </p:sp>
      <p:pic>
        <p:nvPicPr>
          <p:cNvPr id="110" name="Google Shape;110;p20"/>
          <p:cNvPicPr preferRelativeResize="0"/>
          <p:nvPr/>
        </p:nvPicPr>
        <p:blipFill>
          <a:blip r:embed="rId3">
            <a:alphaModFix/>
          </a:blip>
          <a:stretch>
            <a:fillRect/>
          </a:stretch>
        </p:blipFill>
        <p:spPr>
          <a:xfrm>
            <a:off x="1352170" y="1017725"/>
            <a:ext cx="2403525" cy="2183201"/>
          </a:xfrm>
          <a:prstGeom prst="rect">
            <a:avLst/>
          </a:prstGeom>
          <a:noFill/>
          <a:ln>
            <a:noFill/>
          </a:ln>
        </p:spPr>
      </p:pic>
      <p:pic>
        <p:nvPicPr>
          <p:cNvPr id="111" name="Google Shape;111;p20"/>
          <p:cNvPicPr preferRelativeResize="0"/>
          <p:nvPr/>
        </p:nvPicPr>
        <p:blipFill>
          <a:blip r:embed="rId4">
            <a:alphaModFix/>
          </a:blip>
          <a:stretch>
            <a:fillRect/>
          </a:stretch>
        </p:blipFill>
        <p:spPr>
          <a:xfrm>
            <a:off x="5498338" y="2571748"/>
            <a:ext cx="2668025" cy="2446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u="sng"/>
              <a:t>Dress Guidelines</a:t>
            </a:r>
            <a:endParaRPr b="1" u="sng"/>
          </a:p>
        </p:txBody>
      </p:sp>
      <p:sp>
        <p:nvSpPr>
          <p:cNvPr id="117" name="Google Shape;117;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8" name="Google Shape;118;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21"/>
          <p:cNvPicPr preferRelativeResize="0"/>
          <p:nvPr/>
        </p:nvPicPr>
        <p:blipFill>
          <a:blip r:embed="rId3">
            <a:alphaModFix/>
          </a:blip>
          <a:stretch>
            <a:fillRect/>
          </a:stretch>
        </p:blipFill>
        <p:spPr>
          <a:xfrm>
            <a:off x="933279" y="1332125"/>
            <a:ext cx="3274175" cy="2452475"/>
          </a:xfrm>
          <a:prstGeom prst="rect">
            <a:avLst/>
          </a:prstGeom>
          <a:noFill/>
          <a:ln>
            <a:noFill/>
          </a:ln>
        </p:spPr>
      </p:pic>
      <p:pic>
        <p:nvPicPr>
          <p:cNvPr id="120" name="Google Shape;120;p21"/>
          <p:cNvPicPr preferRelativeResize="0"/>
          <p:nvPr/>
        </p:nvPicPr>
        <p:blipFill>
          <a:blip r:embed="rId4">
            <a:alphaModFix/>
          </a:blip>
          <a:stretch>
            <a:fillRect/>
          </a:stretch>
        </p:blipFill>
        <p:spPr>
          <a:xfrm>
            <a:off x="4832399" y="1152477"/>
            <a:ext cx="3363899" cy="2748850"/>
          </a:xfrm>
          <a:prstGeom prst="rect">
            <a:avLst/>
          </a:prstGeom>
          <a:noFill/>
          <a:ln>
            <a:noFill/>
          </a:ln>
        </p:spPr>
      </p:pic>
      <p:sp>
        <p:nvSpPr>
          <p:cNvPr id="121" name="Google Shape;121;p21"/>
          <p:cNvSpPr txBox="1"/>
          <p:nvPr/>
        </p:nvSpPr>
        <p:spPr>
          <a:xfrm>
            <a:off x="906600" y="4199900"/>
            <a:ext cx="71232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Calibri"/>
                <a:ea typeface="Calibri"/>
                <a:cs typeface="Calibri"/>
                <a:sym typeface="Calibri"/>
              </a:rPr>
              <a:t>Please check our Dress Code Guidelines on our webpage! </a:t>
            </a:r>
            <a:endParaRPr sz="2100">
              <a:latin typeface="Calibri"/>
              <a:ea typeface="Calibri"/>
              <a:cs typeface="Calibri"/>
              <a:sym typeface="Calibri"/>
            </a:endParaRPr>
          </a:p>
          <a:p>
            <a:pPr marL="0" lvl="0" indent="0" algn="ctr" rtl="0">
              <a:spcBef>
                <a:spcPts val="0"/>
              </a:spcBef>
              <a:spcAft>
                <a:spcPts val="0"/>
              </a:spcAft>
              <a:buNone/>
            </a:pPr>
            <a:r>
              <a:rPr lang="en" sz="1700" u="sng">
                <a:solidFill>
                  <a:schemeClr val="hlink"/>
                </a:solidFill>
                <a:hlinkClick r:id="rId5"/>
              </a:rPr>
              <a:t>www.aces.org/chase</a:t>
            </a:r>
            <a:r>
              <a:rPr lang="en" sz="1700"/>
              <a:t>   </a:t>
            </a:r>
            <a:endParaRPr sz="1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1733</Words>
  <Application>Microsoft Office PowerPoint</Application>
  <PresentationFormat>On-screen Show (16:9)</PresentationFormat>
  <Paragraphs>173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Corsiva</vt:lpstr>
      <vt:lpstr>Simple Light</vt:lpstr>
      <vt:lpstr>ACES at Chase  Orientation  </vt:lpstr>
      <vt:lpstr>Welcome to ACES at Chase a STEAM Magnet School!</vt:lpstr>
      <vt:lpstr>After School and Before School Programs</vt:lpstr>
      <vt:lpstr>Bus Information</vt:lpstr>
      <vt:lpstr>COVID Protocols and Requirements</vt:lpstr>
      <vt:lpstr>Breakfast (Free)</vt:lpstr>
      <vt:lpstr>Lunch and Dining Hall Procedures</vt:lpstr>
      <vt:lpstr>Lockers and Backpacks</vt:lpstr>
      <vt:lpstr>Dress Guidelines</vt:lpstr>
      <vt:lpstr>Cell Phones and Usage at School</vt:lpstr>
      <vt:lpstr>Medical Information Requirements</vt:lpstr>
      <vt:lpstr>One To One Laptop Programming  </vt:lpstr>
      <vt:lpstr>Tardy to School??   Or Early Dismissal?</vt:lpstr>
      <vt:lpstr>Parent/Guardian Drop-off and Pick-up Location</vt:lpstr>
      <vt:lpstr>Schedules, Teams, Passing Times, Oh My!</vt:lpstr>
      <vt:lpstr>Team Assignments - more details</vt:lpstr>
      <vt:lpstr>What Does a Typical Day Look Like for Students? </vt:lpstr>
      <vt:lpstr>Advisory Group on Monday Mornings </vt:lpstr>
      <vt:lpstr>Power School  and ParentSquare</vt:lpstr>
      <vt:lpstr>Parents and Teachers As Partners (PTAP)</vt:lpstr>
      <vt:lpstr>Forms to complete on ParentSquare </vt:lpstr>
      <vt:lpstr>Campus Tours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ACES at Chase  Orientation  </dc:title>
  <dc:creator>Habegger, Karen</dc:creator>
  <cp:lastModifiedBy>Habegger, Karen</cp:lastModifiedBy>
  <cp:revision>3</cp:revision>
  <cp:lastPrinted>2021-08-30T21:56:10Z</cp:lastPrinted>
  <dcterms:modified xsi:type="dcterms:W3CDTF">2021-08-30T22:00:34Z</dcterms:modified>
</cp:coreProperties>
</file>